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62" r:id="rId2"/>
    <p:sldId id="264" r:id="rId3"/>
    <p:sldId id="291" r:id="rId4"/>
    <p:sldId id="297" r:id="rId5"/>
    <p:sldId id="294" r:id="rId6"/>
    <p:sldId id="295" r:id="rId7"/>
    <p:sldId id="307" r:id="rId8"/>
    <p:sldId id="298" r:id="rId9"/>
    <p:sldId id="290" r:id="rId10"/>
    <p:sldId id="292" r:id="rId11"/>
    <p:sldId id="299" r:id="rId12"/>
    <p:sldId id="300" r:id="rId13"/>
    <p:sldId id="301" r:id="rId14"/>
    <p:sldId id="302" r:id="rId15"/>
    <p:sldId id="303" r:id="rId16"/>
    <p:sldId id="304" r:id="rId17"/>
    <p:sldId id="265" r:id="rId18"/>
    <p:sldId id="263" r:id="rId19"/>
    <p:sldId id="286" r:id="rId20"/>
    <p:sldId id="287" r:id="rId21"/>
    <p:sldId id="266" r:id="rId22"/>
    <p:sldId id="285" r:id="rId23"/>
    <p:sldId id="288" r:id="rId24"/>
    <p:sldId id="293" r:id="rId25"/>
    <p:sldId id="305" r:id="rId26"/>
    <p:sldId id="306"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6868"/>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9" autoAdjust="0"/>
    <p:restoredTop sz="83963" autoAdjust="0"/>
  </p:normalViewPr>
  <p:slideViewPr>
    <p:cSldViewPr snapToGrid="0" showGuides="1">
      <p:cViewPr varScale="1">
        <p:scale>
          <a:sx n="90" d="100"/>
          <a:sy n="90" d="100"/>
        </p:scale>
        <p:origin x="894" y="84"/>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E915C-D524-4FC1-AAFE-99240A8F25BF}" type="datetimeFigureOut">
              <a:rPr lang="fr-FR" smtClean="0"/>
              <a:t>26/01/2024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4D437-B20D-4AE3-9E5B-DD411C8C31ED}" type="slidenum">
              <a:rPr lang="fr-FR" smtClean="0"/>
              <a:t>‹N°›</a:t>
            </a:fld>
            <a:endParaRPr lang="fr-FR"/>
          </a:p>
        </p:txBody>
      </p:sp>
    </p:spTree>
    <p:extLst>
      <p:ext uri="{BB962C8B-B14F-4D97-AF65-F5344CB8AC3E}">
        <p14:creationId xmlns:p14="http://schemas.microsoft.com/office/powerpoint/2010/main" val="14710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Sauf mention contraire, la présentation “La Mission </a:t>
            </a:r>
            <a:r>
              <a:rPr lang="fr-FR" sz="1000" dirty="0" err="1"/>
              <a:t>Swot</a:t>
            </a:r>
            <a:r>
              <a:rPr lang="fr-FR" sz="1000" dirty="0"/>
              <a:t>” conçue par Cnes/Aviso est mise à disposition selon les termes de la Licence Creative Commons Attribution -  Partage dans les Mêmes Conditions 4.0 International (CC BY-SA 4.0). Pour consulter cette licence, allez sur https://creativecommons.org/licenses/by-sa/4.0 </a:t>
            </a:r>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a:t>
            </a:fld>
            <a:endParaRPr lang="fr-FR"/>
          </a:p>
        </p:txBody>
      </p:sp>
    </p:spTree>
    <p:extLst>
      <p:ext uri="{BB962C8B-B14F-4D97-AF65-F5344CB8AC3E}">
        <p14:creationId xmlns:p14="http://schemas.microsoft.com/office/powerpoint/2010/main" val="117688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10</a:t>
            </a:fld>
            <a:endParaRPr lang="fr-FR"/>
          </a:p>
        </p:txBody>
      </p:sp>
    </p:spTree>
    <p:extLst>
      <p:ext uri="{BB962C8B-B14F-4D97-AF65-F5344CB8AC3E}">
        <p14:creationId xmlns:p14="http://schemas.microsoft.com/office/powerpoint/2010/main" val="310775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11</a:t>
            </a:fld>
            <a:endParaRPr lang="fr-FR"/>
          </a:p>
        </p:txBody>
      </p:sp>
    </p:spTree>
    <p:extLst>
      <p:ext uri="{BB962C8B-B14F-4D97-AF65-F5344CB8AC3E}">
        <p14:creationId xmlns:p14="http://schemas.microsoft.com/office/powerpoint/2010/main" val="242130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Photos © TAS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12</a:t>
            </a:fld>
            <a:endParaRPr lang="fr-FR"/>
          </a:p>
        </p:txBody>
      </p:sp>
    </p:spTree>
    <p:extLst>
      <p:ext uri="{BB962C8B-B14F-4D97-AF65-F5344CB8AC3E}">
        <p14:creationId xmlns:p14="http://schemas.microsoft.com/office/powerpoint/2010/main" val="3529493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13</a:t>
            </a:fld>
            <a:endParaRPr lang="fr-FR"/>
          </a:p>
        </p:txBody>
      </p:sp>
    </p:spTree>
    <p:extLst>
      <p:ext uri="{BB962C8B-B14F-4D97-AF65-F5344CB8AC3E}">
        <p14:creationId xmlns:p14="http://schemas.microsoft.com/office/powerpoint/2010/main" val="1596115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14</a:t>
            </a:fld>
            <a:endParaRPr lang="fr-FR"/>
          </a:p>
        </p:txBody>
      </p:sp>
    </p:spTree>
    <p:extLst>
      <p:ext uri="{BB962C8B-B14F-4D97-AF65-F5344CB8AC3E}">
        <p14:creationId xmlns:p14="http://schemas.microsoft.com/office/powerpoint/2010/main" val="329240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15</a:t>
            </a:fld>
            <a:endParaRPr lang="fr-FR"/>
          </a:p>
        </p:txBody>
      </p:sp>
    </p:spTree>
    <p:extLst>
      <p:ext uri="{BB962C8B-B14F-4D97-AF65-F5344CB8AC3E}">
        <p14:creationId xmlns:p14="http://schemas.microsoft.com/office/powerpoint/2010/main" val="1456215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16</a:t>
            </a:fld>
            <a:endParaRPr lang="fr-FR"/>
          </a:p>
        </p:txBody>
      </p:sp>
    </p:spTree>
    <p:extLst>
      <p:ext uri="{BB962C8B-B14F-4D97-AF65-F5344CB8AC3E}">
        <p14:creationId xmlns:p14="http://schemas.microsoft.com/office/powerpoint/2010/main" val="130638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17</a:t>
            </a:fld>
            <a:endParaRPr lang="fr-FR"/>
          </a:p>
        </p:txBody>
      </p:sp>
    </p:spTree>
    <p:extLst>
      <p:ext uri="{BB962C8B-B14F-4D97-AF65-F5344CB8AC3E}">
        <p14:creationId xmlns:p14="http://schemas.microsoft.com/office/powerpoint/2010/main" val="3105077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18</a:t>
            </a:fld>
            <a:endParaRPr lang="fr-FR"/>
          </a:p>
        </p:txBody>
      </p:sp>
    </p:spTree>
    <p:extLst>
      <p:ext uri="{BB962C8B-B14F-4D97-AF65-F5344CB8AC3E}">
        <p14:creationId xmlns:p14="http://schemas.microsoft.com/office/powerpoint/2010/main" val="411970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19</a:t>
            </a:fld>
            <a:endParaRPr lang="fr-FR"/>
          </a:p>
        </p:txBody>
      </p:sp>
    </p:spTree>
    <p:extLst>
      <p:ext uri="{BB962C8B-B14F-4D97-AF65-F5344CB8AC3E}">
        <p14:creationId xmlns:p14="http://schemas.microsoft.com/office/powerpoint/2010/main" val="112375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a:t>
            </a:fld>
            <a:endParaRPr lang="fr-FR"/>
          </a:p>
        </p:txBody>
      </p:sp>
    </p:spTree>
    <p:extLst>
      <p:ext uri="{BB962C8B-B14F-4D97-AF65-F5344CB8AC3E}">
        <p14:creationId xmlns:p14="http://schemas.microsoft.com/office/powerpoint/2010/main" val="3069770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20</a:t>
            </a:fld>
            <a:endParaRPr lang="fr-FR"/>
          </a:p>
        </p:txBody>
      </p:sp>
    </p:spTree>
    <p:extLst>
      <p:ext uri="{BB962C8B-B14F-4D97-AF65-F5344CB8AC3E}">
        <p14:creationId xmlns:p14="http://schemas.microsoft.com/office/powerpoint/2010/main" val="2254587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21</a:t>
            </a:fld>
            <a:endParaRPr lang="fr-FR"/>
          </a:p>
        </p:txBody>
      </p:sp>
    </p:spTree>
    <p:extLst>
      <p:ext uri="{BB962C8B-B14F-4D97-AF65-F5344CB8AC3E}">
        <p14:creationId xmlns:p14="http://schemas.microsoft.com/office/powerpoint/2010/main" val="2894767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22</a:t>
            </a:fld>
            <a:endParaRPr lang="fr-FR"/>
          </a:p>
        </p:txBody>
      </p:sp>
    </p:spTree>
    <p:extLst>
      <p:ext uri="{BB962C8B-B14F-4D97-AF65-F5344CB8AC3E}">
        <p14:creationId xmlns:p14="http://schemas.microsoft.com/office/powerpoint/2010/main" val="1007714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23</a:t>
            </a:fld>
            <a:endParaRPr lang="fr-FR"/>
          </a:p>
        </p:txBody>
      </p:sp>
    </p:spTree>
    <p:extLst>
      <p:ext uri="{BB962C8B-B14F-4D97-AF65-F5344CB8AC3E}">
        <p14:creationId xmlns:p14="http://schemas.microsoft.com/office/powerpoint/2010/main" val="3724397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24</a:t>
            </a:fld>
            <a:endParaRPr lang="fr-FR"/>
          </a:p>
        </p:txBody>
      </p:sp>
    </p:spTree>
    <p:extLst>
      <p:ext uri="{BB962C8B-B14F-4D97-AF65-F5344CB8AC3E}">
        <p14:creationId xmlns:p14="http://schemas.microsoft.com/office/powerpoint/2010/main" val="3306821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25</a:t>
            </a:fld>
            <a:endParaRPr lang="fr-FR"/>
          </a:p>
        </p:txBody>
      </p:sp>
    </p:spTree>
    <p:extLst>
      <p:ext uri="{BB962C8B-B14F-4D97-AF65-F5344CB8AC3E}">
        <p14:creationId xmlns:p14="http://schemas.microsoft.com/office/powerpoint/2010/main" val="4050631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26</a:t>
            </a:fld>
            <a:endParaRPr lang="fr-FR"/>
          </a:p>
        </p:txBody>
      </p:sp>
    </p:spTree>
    <p:extLst>
      <p:ext uri="{BB962C8B-B14F-4D97-AF65-F5344CB8AC3E}">
        <p14:creationId xmlns:p14="http://schemas.microsoft.com/office/powerpoint/2010/main" val="268035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3</a:t>
            </a:fld>
            <a:endParaRPr lang="fr-FR"/>
          </a:p>
        </p:txBody>
      </p:sp>
    </p:spTree>
    <p:extLst>
      <p:ext uri="{BB962C8B-B14F-4D97-AF65-F5344CB8AC3E}">
        <p14:creationId xmlns:p14="http://schemas.microsoft.com/office/powerpoint/2010/main" val="1074071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4</a:t>
            </a:fld>
            <a:endParaRPr lang="fr-FR"/>
          </a:p>
        </p:txBody>
      </p:sp>
    </p:spTree>
    <p:extLst>
      <p:ext uri="{BB962C8B-B14F-4D97-AF65-F5344CB8AC3E}">
        <p14:creationId xmlns:p14="http://schemas.microsoft.com/office/powerpoint/2010/main" val="361194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5</a:t>
            </a:fld>
            <a:endParaRPr lang="fr-FR"/>
          </a:p>
        </p:txBody>
      </p:sp>
    </p:spTree>
    <p:extLst>
      <p:ext uri="{BB962C8B-B14F-4D97-AF65-F5344CB8AC3E}">
        <p14:creationId xmlns:p14="http://schemas.microsoft.com/office/powerpoint/2010/main" val="290064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Plus grande sphère (1385 kilomètres de diamètre) : toute l’eau sur Terre</a:t>
            </a:r>
            <a:br>
              <a:rPr lang="fr-FR" i="1" dirty="0"/>
            </a:br>
            <a:r>
              <a:rPr lang="fr-FR" i="1" dirty="0"/>
              <a:t>Sphère intermédiaire (à l’est de la plus grande) (272,8 kilomètres de diamètre) : eaux douces dans les sols, lacs, marécages et rivières</a:t>
            </a:r>
            <a:br>
              <a:rPr lang="fr-FR" i="1" dirty="0"/>
            </a:br>
            <a:r>
              <a:rPr lang="fr-FR" i="1" dirty="0"/>
              <a:t>Toute petite sphère (au sud de la précédente) (56,2 kilomètres de diamètre) : eaux douces dans les lacs et rivières</a:t>
            </a:r>
          </a:p>
          <a:p>
            <a:endParaRPr lang="fr-FR"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6</a:t>
            </a:fld>
            <a:endParaRPr lang="fr-FR"/>
          </a:p>
        </p:txBody>
      </p:sp>
    </p:spTree>
    <p:extLst>
      <p:ext uri="{BB962C8B-B14F-4D97-AF65-F5344CB8AC3E}">
        <p14:creationId xmlns:p14="http://schemas.microsoft.com/office/powerpoint/2010/main" val="208726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rivière </a:t>
            </a:r>
            <a:r>
              <a:rPr lang="fr-FR" dirty="0" err="1"/>
              <a:t>Benue</a:t>
            </a:r>
            <a:r>
              <a:rPr lang="fr-FR" dirty="0"/>
              <a:t> et le fleuve Niger convergent dans le sud du Nigeria, et de là le Niger coule vers l’océan au sud. Le spectroradiomètre imageur à résolution modérée (MODIS) du satellite Terra de la Nasa a pris ces images de la confluence du  fleuve Niger et de la rivière </a:t>
            </a:r>
            <a:r>
              <a:rPr lang="fr-FR" dirty="0" err="1"/>
              <a:t>Benue</a:t>
            </a:r>
            <a:r>
              <a:rPr lang="fr-FR" dirty="0"/>
              <a:t> le 20 octobre 2008 (en haut) et le 13 octobre 2012 (en bas), avec une inondation importante en 2012.</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7</a:t>
            </a:fld>
            <a:endParaRPr lang="fr-FR"/>
          </a:p>
        </p:txBody>
      </p:sp>
    </p:spTree>
    <p:extLst>
      <p:ext uri="{BB962C8B-B14F-4D97-AF65-F5344CB8AC3E}">
        <p14:creationId xmlns:p14="http://schemas.microsoft.com/office/powerpoint/2010/main" val="415725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8</a:t>
            </a:fld>
            <a:endParaRPr lang="fr-FR"/>
          </a:p>
        </p:txBody>
      </p:sp>
    </p:spTree>
    <p:extLst>
      <p:ext uri="{BB962C8B-B14F-4D97-AF65-F5344CB8AC3E}">
        <p14:creationId xmlns:p14="http://schemas.microsoft.com/office/powerpoint/2010/main" val="350450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Sauf mention contraire, la présentation “La Mission </a:t>
            </a:r>
            <a:r>
              <a:rPr lang="fr-FR" dirty="0" err="1"/>
              <a:t>Swot</a:t>
            </a:r>
            <a:r>
              <a:rPr lang="fr-FR" dirty="0"/>
              <a:t>” conçue par Cnes/Aviso est mise à disposition selon les termes de la Licence Creative Commons Attribution -  Partage dans les Mêmes Conditions 4.0 International (CC BY-SA 4.0). Pour consulter cette licence, allez sur https://creativecommons.org/licenses/by-sa/4.0 </a:t>
            </a:r>
          </a:p>
          <a:p>
            <a:endParaRPr lang="fr-FR" dirty="0"/>
          </a:p>
        </p:txBody>
      </p:sp>
      <p:sp>
        <p:nvSpPr>
          <p:cNvPr id="4" name="Espace réservé du numéro de diapositive 3"/>
          <p:cNvSpPr>
            <a:spLocks noGrp="1"/>
          </p:cNvSpPr>
          <p:nvPr>
            <p:ph type="sldNum" sz="quarter" idx="5"/>
          </p:nvPr>
        </p:nvSpPr>
        <p:spPr/>
        <p:txBody>
          <a:bodyPr/>
          <a:lstStyle/>
          <a:p>
            <a:fld id="{9994D437-B20D-4AE3-9E5B-DD411C8C31ED}" type="slidenum">
              <a:rPr lang="fr-FR" smtClean="0"/>
              <a:t>9</a:t>
            </a:fld>
            <a:endParaRPr lang="fr-FR"/>
          </a:p>
        </p:txBody>
      </p:sp>
    </p:spTree>
    <p:extLst>
      <p:ext uri="{BB962C8B-B14F-4D97-AF65-F5344CB8AC3E}">
        <p14:creationId xmlns:p14="http://schemas.microsoft.com/office/powerpoint/2010/main" val="1500640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8F5CEA-070A-4417-B819-81E2E1CE19F2}"/>
              </a:ext>
            </a:extLst>
          </p:cNvPr>
          <p:cNvSpPr>
            <a:spLocks noGrp="1"/>
          </p:cNvSpPr>
          <p:nvPr>
            <p:ph type="ctrTitle"/>
          </p:nvPr>
        </p:nvSpPr>
        <p:spPr>
          <a:xfrm>
            <a:off x="1524000" y="1122363"/>
            <a:ext cx="9144000" cy="2387600"/>
          </a:xfrm>
        </p:spPr>
        <p:txBody>
          <a:bodyPr anchor="b"/>
          <a:lstStyle>
            <a:lvl1pPr algn="ctr">
              <a:defRPr sz="6000" b="1"/>
            </a:lvl1pPr>
          </a:lstStyle>
          <a:p>
            <a:r>
              <a:rPr lang="fr-FR" dirty="0"/>
              <a:t>Modifiez le style du titre</a:t>
            </a:r>
          </a:p>
        </p:txBody>
      </p:sp>
      <p:sp>
        <p:nvSpPr>
          <p:cNvPr id="3" name="Sous-titre 2">
            <a:extLst>
              <a:ext uri="{FF2B5EF4-FFF2-40B4-BE49-F238E27FC236}">
                <a16:creationId xmlns:a16="http://schemas.microsoft.com/office/drawing/2014/main" id="{1AE424CD-F9D2-4878-BF78-25DAAB7487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D53F21-73A9-454A-A5F9-D52906D771F4}"/>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5" name="Espace réservé du pied de page 4">
            <a:extLst>
              <a:ext uri="{FF2B5EF4-FFF2-40B4-BE49-F238E27FC236}">
                <a16:creationId xmlns:a16="http://schemas.microsoft.com/office/drawing/2014/main" id="{8B0541FF-7E2B-42C4-A22D-1062ED9400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20889C-E19E-4B27-B405-450F4527083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117165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4D28B-D29C-4216-A854-BF5FD7D5C816}"/>
              </a:ext>
            </a:extLst>
          </p:cNvPr>
          <p:cNvSpPr>
            <a:spLocks noGrp="1"/>
          </p:cNvSpPr>
          <p:nvPr>
            <p:ph type="title" hasCustomPrompt="1"/>
          </p:nvPr>
        </p:nvSpPr>
        <p:spPr>
          <a:xfrm>
            <a:off x="171449" y="136526"/>
            <a:ext cx="118776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C6DB4917-2839-4853-982E-C7A3D68B6712}"/>
              </a:ext>
            </a:extLst>
          </p:cNvPr>
          <p:cNvSpPr>
            <a:spLocks noGrp="1"/>
          </p:cNvSpPr>
          <p:nvPr>
            <p:ph idx="1"/>
          </p:nvPr>
        </p:nvSpPr>
        <p:spPr>
          <a:xfrm>
            <a:off x="171449" y="828675"/>
            <a:ext cx="11877675" cy="5410200"/>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EB2F7EC4-F760-4606-A271-009FA2FF0C82}"/>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5" name="Espace réservé du pied de page 4">
            <a:extLst>
              <a:ext uri="{FF2B5EF4-FFF2-40B4-BE49-F238E27FC236}">
                <a16:creationId xmlns:a16="http://schemas.microsoft.com/office/drawing/2014/main" id="{1D2F36D8-BC59-4A94-A2F4-362BA49388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47FD59C-0D0F-4F00-B17E-A49D35944208}"/>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478736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84255E-EE61-4782-B2DB-200F10B41EA2}"/>
              </a:ext>
            </a:extLst>
          </p:cNvPr>
          <p:cNvSpPr>
            <a:spLocks noGrp="1"/>
          </p:cNvSpPr>
          <p:nvPr>
            <p:ph type="title"/>
          </p:nvPr>
        </p:nvSpPr>
        <p:spPr>
          <a:xfrm>
            <a:off x="831850" y="1709738"/>
            <a:ext cx="10515600" cy="2852737"/>
          </a:xfrm>
        </p:spPr>
        <p:txBody>
          <a:bodyPr anchor="b">
            <a:normAutofit/>
          </a:bodyPr>
          <a:lstStyle>
            <a:lvl1pPr>
              <a:defRPr sz="5400" b="1"/>
            </a:lvl1pPr>
          </a:lstStyle>
          <a:p>
            <a:r>
              <a:rPr lang="fr-FR" dirty="0"/>
              <a:t>Modifiez le style du titre</a:t>
            </a:r>
          </a:p>
        </p:txBody>
      </p:sp>
      <p:sp>
        <p:nvSpPr>
          <p:cNvPr id="3" name="Espace réservé du texte 2">
            <a:extLst>
              <a:ext uri="{FF2B5EF4-FFF2-40B4-BE49-F238E27FC236}">
                <a16:creationId xmlns:a16="http://schemas.microsoft.com/office/drawing/2014/main" id="{71EBDF23-3312-4D70-B056-DDDD32D151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C2FE0F3-5522-4ADC-A0A5-E9B421443FBD}"/>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5" name="Espace réservé du pied de page 4">
            <a:extLst>
              <a:ext uri="{FF2B5EF4-FFF2-40B4-BE49-F238E27FC236}">
                <a16:creationId xmlns:a16="http://schemas.microsoft.com/office/drawing/2014/main" id="{BD9B0902-0F24-47C9-A632-183E9F9890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09E96E7-1D0F-4474-A209-E8904D06FF17}"/>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243264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49C3C7-FF13-4F04-B4EF-984DC4EA6D22}"/>
              </a:ext>
            </a:extLst>
          </p:cNvPr>
          <p:cNvSpPr>
            <a:spLocks noGrp="1"/>
          </p:cNvSpPr>
          <p:nvPr>
            <p:ph type="title" hasCustomPrompt="1"/>
          </p:nvPr>
        </p:nvSpPr>
        <p:spPr>
          <a:xfrm>
            <a:off x="142875" y="136526"/>
            <a:ext cx="11915775" cy="544512"/>
          </a:xfrm>
        </p:spPr>
        <p:txBody>
          <a:bodyPr/>
          <a:lstStyle>
            <a:lvl1pPr>
              <a:defRPr/>
            </a:lvl1pPr>
          </a:lstStyle>
          <a:p>
            <a:r>
              <a:rPr lang="fr-FR" dirty="0"/>
              <a:t>Modifiez le style du titre	</a:t>
            </a:r>
          </a:p>
        </p:txBody>
      </p:sp>
      <p:sp>
        <p:nvSpPr>
          <p:cNvPr id="3" name="Espace réservé du contenu 2">
            <a:extLst>
              <a:ext uri="{FF2B5EF4-FFF2-40B4-BE49-F238E27FC236}">
                <a16:creationId xmlns:a16="http://schemas.microsoft.com/office/drawing/2014/main" id="{8CC5123F-F076-45D9-8479-8D0DD2E1FB57}"/>
              </a:ext>
            </a:extLst>
          </p:cNvPr>
          <p:cNvSpPr>
            <a:spLocks noGrp="1"/>
          </p:cNvSpPr>
          <p:nvPr>
            <p:ph sz="half" idx="1"/>
          </p:nvPr>
        </p:nvSpPr>
        <p:spPr>
          <a:xfrm>
            <a:off x="142875" y="860425"/>
            <a:ext cx="518160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23467BF8-D26B-43A6-A0F2-422E5B77C7D4}"/>
              </a:ext>
            </a:extLst>
          </p:cNvPr>
          <p:cNvSpPr>
            <a:spLocks noGrp="1"/>
          </p:cNvSpPr>
          <p:nvPr>
            <p:ph sz="half" idx="2"/>
          </p:nvPr>
        </p:nvSpPr>
        <p:spPr>
          <a:xfrm>
            <a:off x="6172200" y="860425"/>
            <a:ext cx="5886450" cy="53165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67D6209D-0150-46B3-B9F7-D778EC031BE3}"/>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6" name="Espace réservé du pied de page 5">
            <a:extLst>
              <a:ext uri="{FF2B5EF4-FFF2-40B4-BE49-F238E27FC236}">
                <a16:creationId xmlns:a16="http://schemas.microsoft.com/office/drawing/2014/main" id="{BD29BAB3-0BB2-498E-A41E-4E5DC5E23B3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522DA9-726B-4ECE-9E3D-1F8D20C8E2BD}"/>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41632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B065AD-6D3F-43D3-8DE8-3F29E232B79E}"/>
              </a:ext>
            </a:extLst>
          </p:cNvPr>
          <p:cNvSpPr>
            <a:spLocks noGrp="1"/>
          </p:cNvSpPr>
          <p:nvPr>
            <p:ph type="title" hasCustomPrompt="1"/>
          </p:nvPr>
        </p:nvSpPr>
        <p:spPr>
          <a:xfrm>
            <a:off x="145773" y="136525"/>
            <a:ext cx="11953461" cy="593727"/>
          </a:xfrm>
        </p:spPr>
        <p:txBody>
          <a:bodyPr/>
          <a:lstStyle>
            <a:lvl1pPr>
              <a:defRPr/>
            </a:lvl1pPr>
          </a:lstStyle>
          <a:p>
            <a:r>
              <a:rPr lang="fr-FR" dirty="0"/>
              <a:t>Modifiez le style du titre	</a:t>
            </a:r>
          </a:p>
        </p:txBody>
      </p:sp>
      <p:sp>
        <p:nvSpPr>
          <p:cNvPr id="3" name="Espace réservé du texte 2">
            <a:extLst>
              <a:ext uri="{FF2B5EF4-FFF2-40B4-BE49-F238E27FC236}">
                <a16:creationId xmlns:a16="http://schemas.microsoft.com/office/drawing/2014/main" id="{16E0266F-5976-46F3-A286-525B47EA5232}"/>
              </a:ext>
            </a:extLst>
          </p:cNvPr>
          <p:cNvSpPr>
            <a:spLocks noGrp="1"/>
          </p:cNvSpPr>
          <p:nvPr>
            <p:ph type="body" idx="1"/>
          </p:nvPr>
        </p:nvSpPr>
        <p:spPr>
          <a:xfrm>
            <a:off x="145774" y="925785"/>
            <a:ext cx="58518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7FD69C4-DB85-4D5D-A601-93979C070E94}"/>
              </a:ext>
            </a:extLst>
          </p:cNvPr>
          <p:cNvSpPr>
            <a:spLocks noGrp="1"/>
          </p:cNvSpPr>
          <p:nvPr>
            <p:ph sz="half" idx="2"/>
          </p:nvPr>
        </p:nvSpPr>
        <p:spPr>
          <a:xfrm>
            <a:off x="145774" y="1749697"/>
            <a:ext cx="5851802"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0199BB-C1C4-4D8D-921F-97DFFBB60E1B}"/>
              </a:ext>
            </a:extLst>
          </p:cNvPr>
          <p:cNvSpPr>
            <a:spLocks noGrp="1"/>
          </p:cNvSpPr>
          <p:nvPr>
            <p:ph type="body" sz="quarter" idx="3"/>
          </p:nvPr>
        </p:nvSpPr>
        <p:spPr>
          <a:xfrm>
            <a:off x="6172200" y="925785"/>
            <a:ext cx="592703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8AC63358-E620-4088-B1C3-3725B65BDCD1}"/>
              </a:ext>
            </a:extLst>
          </p:cNvPr>
          <p:cNvSpPr>
            <a:spLocks noGrp="1"/>
          </p:cNvSpPr>
          <p:nvPr>
            <p:ph sz="quarter" idx="4"/>
          </p:nvPr>
        </p:nvSpPr>
        <p:spPr>
          <a:xfrm>
            <a:off x="6172200" y="1749697"/>
            <a:ext cx="5927034" cy="438606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73E05A-6A0F-49AB-BE71-3610D49A57D1}"/>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8" name="Espace réservé du pied de page 7">
            <a:extLst>
              <a:ext uri="{FF2B5EF4-FFF2-40B4-BE49-F238E27FC236}">
                <a16:creationId xmlns:a16="http://schemas.microsoft.com/office/drawing/2014/main" id="{F411E7CE-EC00-4FDB-91F9-B5F903FCF25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3D6D96F-63B2-4D0F-8FC4-42D842B54633}"/>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93587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19D51-B8F3-4FCD-8BB9-E5CE45CEBC31}"/>
              </a:ext>
            </a:extLst>
          </p:cNvPr>
          <p:cNvSpPr>
            <a:spLocks noGrp="1"/>
          </p:cNvSpPr>
          <p:nvPr>
            <p:ph type="title" hasCustomPrompt="1"/>
          </p:nvPr>
        </p:nvSpPr>
        <p:spPr>
          <a:xfrm>
            <a:off x="123825" y="136525"/>
            <a:ext cx="11925300" cy="511175"/>
          </a:xfrm>
        </p:spPr>
        <p:txBody>
          <a:bodyPr/>
          <a:lstStyle>
            <a:lvl1pPr>
              <a:defRPr/>
            </a:lvl1pPr>
          </a:lstStyle>
          <a:p>
            <a:r>
              <a:rPr lang="fr-FR" dirty="0"/>
              <a:t>Modifiez le style du titre	</a:t>
            </a:r>
          </a:p>
        </p:txBody>
      </p:sp>
      <p:sp>
        <p:nvSpPr>
          <p:cNvPr id="3" name="Espace réservé de la date 2">
            <a:extLst>
              <a:ext uri="{FF2B5EF4-FFF2-40B4-BE49-F238E27FC236}">
                <a16:creationId xmlns:a16="http://schemas.microsoft.com/office/drawing/2014/main" id="{8AFED5C4-4C45-4279-849B-81C8FF2197FE}"/>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4" name="Espace réservé du pied de page 3">
            <a:extLst>
              <a:ext uri="{FF2B5EF4-FFF2-40B4-BE49-F238E27FC236}">
                <a16:creationId xmlns:a16="http://schemas.microsoft.com/office/drawing/2014/main" id="{A3AFC307-1864-42F3-A743-B501DFFED20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21DFD17-A629-4CA7-ABD5-C0EAB1E005E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325143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C7218E0-0B32-4AFB-859C-6806DFAA3800}"/>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3" name="Espace réservé du pied de page 2">
            <a:extLst>
              <a:ext uri="{FF2B5EF4-FFF2-40B4-BE49-F238E27FC236}">
                <a16:creationId xmlns:a16="http://schemas.microsoft.com/office/drawing/2014/main" id="{FA1BB58F-4998-4854-86E2-64642FAF5EC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4F0555D-1F02-4675-B1A9-E66DC1DE4842}"/>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57104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398BE0-AFD1-4C76-ACD4-0E1CEED5A319}"/>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du contenu 2">
            <a:extLst>
              <a:ext uri="{FF2B5EF4-FFF2-40B4-BE49-F238E27FC236}">
                <a16:creationId xmlns:a16="http://schemas.microsoft.com/office/drawing/2014/main" id="{AA701C91-EDE3-426B-8E25-DE50C8821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1B897EB-EF20-4BB1-BDE5-35D0B85FD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7FB0F00F-0C11-4018-B77F-B5FE35C13E46}"/>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6" name="Espace réservé du pied de page 5">
            <a:extLst>
              <a:ext uri="{FF2B5EF4-FFF2-40B4-BE49-F238E27FC236}">
                <a16:creationId xmlns:a16="http://schemas.microsoft.com/office/drawing/2014/main" id="{975456D3-842C-47A0-A7E9-B7D44B766CC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AC7A718-3472-48B3-B53C-A5BAEF43F791}"/>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3216545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63C4F8-0AA6-4231-930F-5DD785B2194B}"/>
              </a:ext>
            </a:extLst>
          </p:cNvPr>
          <p:cNvSpPr>
            <a:spLocks noGrp="1"/>
          </p:cNvSpPr>
          <p:nvPr>
            <p:ph type="title" hasCustomPrompt="1"/>
          </p:nvPr>
        </p:nvSpPr>
        <p:spPr>
          <a:xfrm>
            <a:off x="839788" y="457200"/>
            <a:ext cx="3932237" cy="1600200"/>
          </a:xfrm>
        </p:spPr>
        <p:txBody>
          <a:bodyPr anchor="b"/>
          <a:lstStyle>
            <a:lvl1pPr>
              <a:defRPr sz="3200"/>
            </a:lvl1pPr>
          </a:lstStyle>
          <a:p>
            <a:r>
              <a:rPr lang="fr-FR" dirty="0"/>
              <a:t>Modifiez le style du titre	</a:t>
            </a:r>
          </a:p>
        </p:txBody>
      </p:sp>
      <p:sp>
        <p:nvSpPr>
          <p:cNvPr id="3" name="Espace réservé pour une image  2">
            <a:extLst>
              <a:ext uri="{FF2B5EF4-FFF2-40B4-BE49-F238E27FC236}">
                <a16:creationId xmlns:a16="http://schemas.microsoft.com/office/drawing/2014/main" id="{5758A4C4-EA96-4514-AE1E-BBD91B44BF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E117699-03A0-425D-B154-69B1C5ADF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E30936B-5C63-4278-B9F4-7A0699585BA1}"/>
              </a:ext>
            </a:extLst>
          </p:cNvPr>
          <p:cNvSpPr>
            <a:spLocks noGrp="1"/>
          </p:cNvSpPr>
          <p:nvPr>
            <p:ph type="dt" sz="half" idx="10"/>
          </p:nvPr>
        </p:nvSpPr>
        <p:spPr/>
        <p:txBody>
          <a:bodyPr/>
          <a:lstStyle/>
          <a:p>
            <a:fld id="{C9AAAA8E-7501-47A7-B225-7AD486BA708D}" type="datetimeFigureOut">
              <a:rPr lang="fr-FR" smtClean="0"/>
              <a:t>26/01/2024</a:t>
            </a:fld>
            <a:endParaRPr lang="fr-FR"/>
          </a:p>
        </p:txBody>
      </p:sp>
      <p:sp>
        <p:nvSpPr>
          <p:cNvPr id="6" name="Espace réservé du pied de page 5">
            <a:extLst>
              <a:ext uri="{FF2B5EF4-FFF2-40B4-BE49-F238E27FC236}">
                <a16:creationId xmlns:a16="http://schemas.microsoft.com/office/drawing/2014/main" id="{885C98E7-7667-4A3C-B248-FEBD2D36FD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369E184-D042-451A-9DD4-A8C9EA710294}"/>
              </a:ext>
            </a:extLst>
          </p:cNvPr>
          <p:cNvSpPr>
            <a:spLocks noGrp="1"/>
          </p:cNvSpPr>
          <p:nvPr>
            <p:ph type="sldNum" sz="quarter" idx="12"/>
          </p:nvPr>
        </p:nvSpPr>
        <p:spPr/>
        <p:txBody>
          <a:bodyPr/>
          <a:lstStyle/>
          <a:p>
            <a:fld id="{CB2B214D-8A87-443C-8B08-BBD68F3CBDC6}" type="slidenum">
              <a:rPr lang="fr-FR" smtClean="0"/>
              <a:t>‹N°›</a:t>
            </a:fld>
            <a:endParaRPr lang="fr-FR"/>
          </a:p>
        </p:txBody>
      </p:sp>
    </p:spTree>
    <p:extLst>
      <p:ext uri="{BB962C8B-B14F-4D97-AF65-F5344CB8AC3E}">
        <p14:creationId xmlns:p14="http://schemas.microsoft.com/office/powerpoint/2010/main" val="189686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EB33AC6-0AC8-4D40-8CEF-AE3DEBA9AC69}"/>
              </a:ext>
            </a:extLst>
          </p:cNvPr>
          <p:cNvSpPr>
            <a:spLocks noGrp="1"/>
          </p:cNvSpPr>
          <p:nvPr>
            <p:ph type="title"/>
          </p:nvPr>
        </p:nvSpPr>
        <p:spPr>
          <a:xfrm>
            <a:off x="179999" y="225601"/>
            <a:ext cx="11866225" cy="455436"/>
          </a:xfrm>
          <a:prstGeom prst="rect">
            <a:avLst/>
          </a:prstGeom>
        </p:spPr>
        <p:txBody>
          <a:bodyPr vert="horz" lIns="91440" tIns="45720" rIns="91440" bIns="45720" rtlCol="0" anchor="ctr">
            <a:normAutofit/>
          </a:bodyPr>
          <a:lstStyle/>
          <a:p>
            <a:r>
              <a:rPr lang="fr-FR" dirty="0"/>
              <a:t>Modifiez le style du titre	</a:t>
            </a:r>
          </a:p>
        </p:txBody>
      </p:sp>
      <p:sp>
        <p:nvSpPr>
          <p:cNvPr id="3" name="Espace réservé du texte 2">
            <a:extLst>
              <a:ext uri="{FF2B5EF4-FFF2-40B4-BE49-F238E27FC236}">
                <a16:creationId xmlns:a16="http://schemas.microsoft.com/office/drawing/2014/main" id="{849CC7D0-6791-4FCE-9F1E-822F69F1AA77}"/>
              </a:ext>
            </a:extLst>
          </p:cNvPr>
          <p:cNvSpPr>
            <a:spLocks noGrp="1"/>
          </p:cNvSpPr>
          <p:nvPr>
            <p:ph type="body" idx="1"/>
          </p:nvPr>
        </p:nvSpPr>
        <p:spPr>
          <a:xfrm>
            <a:off x="180000" y="818556"/>
            <a:ext cx="11866226" cy="535840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DBF1255-BAF3-4236-8EFC-79E3CC58CAEB}"/>
              </a:ext>
            </a:extLst>
          </p:cNvPr>
          <p:cNvSpPr>
            <a:spLocks noGrp="1"/>
          </p:cNvSpPr>
          <p:nvPr>
            <p:ph type="dt" sz="half" idx="2"/>
          </p:nvPr>
        </p:nvSpPr>
        <p:spPr>
          <a:xfrm>
            <a:off x="993818" y="6356350"/>
            <a:ext cx="258758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AAA8E-7501-47A7-B225-7AD486BA708D}" type="datetimeFigureOut">
              <a:rPr lang="fr-FR" smtClean="0"/>
              <a:t>26/01/2024</a:t>
            </a:fld>
            <a:endParaRPr lang="fr-FR"/>
          </a:p>
        </p:txBody>
      </p:sp>
      <p:sp>
        <p:nvSpPr>
          <p:cNvPr id="5" name="Espace réservé du pied de page 4">
            <a:extLst>
              <a:ext uri="{FF2B5EF4-FFF2-40B4-BE49-F238E27FC236}">
                <a16:creationId xmlns:a16="http://schemas.microsoft.com/office/drawing/2014/main" id="{0C4059F9-2BD9-427F-B6CD-A2AFAE794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259851-DE26-4373-BDC9-531757928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B214D-8A87-443C-8B08-BBD68F3CBDC6}" type="slidenum">
              <a:rPr lang="fr-FR" smtClean="0"/>
              <a:t>‹N°›</a:t>
            </a:fld>
            <a:endParaRPr lang="fr-FR"/>
          </a:p>
        </p:txBody>
      </p:sp>
      <p:grpSp>
        <p:nvGrpSpPr>
          <p:cNvPr id="7" name="Groupe 6">
            <a:extLst>
              <a:ext uri="{FF2B5EF4-FFF2-40B4-BE49-F238E27FC236}">
                <a16:creationId xmlns:a16="http://schemas.microsoft.com/office/drawing/2014/main" id="{E8BE9280-16A5-4A2F-BD7C-5E085FE82D75}"/>
              </a:ext>
            </a:extLst>
          </p:cNvPr>
          <p:cNvGrpSpPr/>
          <p:nvPr userDrawn="1"/>
        </p:nvGrpSpPr>
        <p:grpSpPr>
          <a:xfrm>
            <a:off x="180000" y="6480000"/>
            <a:ext cx="813818" cy="276018"/>
            <a:chOff x="220980" y="6445457"/>
            <a:chExt cx="813818" cy="276018"/>
          </a:xfrm>
        </p:grpSpPr>
        <p:pic>
          <p:nvPicPr>
            <p:cNvPr id="8" name="Image 7">
              <a:extLst>
                <a:ext uri="{FF2B5EF4-FFF2-40B4-BE49-F238E27FC236}">
                  <a16:creationId xmlns:a16="http://schemas.microsoft.com/office/drawing/2014/main" id="{6016F65D-51E8-47F2-9AE6-20B9B73F52E8}"/>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9" name="ZoneTexte 8">
              <a:extLst>
                <a:ext uri="{FF2B5EF4-FFF2-40B4-BE49-F238E27FC236}">
                  <a16:creationId xmlns:a16="http://schemas.microsoft.com/office/drawing/2014/main" id="{C9CFA73D-A6E9-4AB6-A328-D2B90EDFC654}"/>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err="1">
                  <a:latin typeface="Arial" panose="020B0604020202020204" pitchFamily="34" charset="0"/>
                  <a:cs typeface="Arial" panose="020B0604020202020204" pitchFamily="34" charset="0"/>
                </a:rPr>
                <a:t>Cnes</a:t>
              </a:r>
              <a:r>
                <a:rPr lang="fr-FR" sz="900" b="1" dirty="0">
                  <a:latin typeface="Arial" panose="020B0604020202020204" pitchFamily="34" charset="0"/>
                  <a:cs typeface="Arial" panose="020B0604020202020204" pitchFamily="34" charset="0"/>
                </a:rPr>
                <a:t>/Aviso</a:t>
              </a:r>
            </a:p>
          </p:txBody>
        </p:sp>
      </p:grpSp>
    </p:spTree>
    <p:extLst>
      <p:ext uri="{BB962C8B-B14F-4D97-AF65-F5344CB8AC3E}">
        <p14:creationId xmlns:p14="http://schemas.microsoft.com/office/powerpoint/2010/main" val="3960249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tabLst>
          <a:tab pos="11661775" algn="r"/>
        </a:tabLst>
        <a:defRPr sz="4400" u="sng"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DB1C190-AE05-43B5-AF3B-E7D58C9B7A4F}"/>
              </a:ext>
            </a:extLst>
          </p:cNvPr>
          <p:cNvSpPr>
            <a:spLocks noGrp="1"/>
          </p:cNvSpPr>
          <p:nvPr>
            <p:ph type="title"/>
          </p:nvPr>
        </p:nvSpPr>
        <p:spPr>
          <a:xfrm>
            <a:off x="5168348" y="1709738"/>
            <a:ext cx="6179102" cy="2852737"/>
          </a:xfrm>
        </p:spPr>
        <p:txBody>
          <a:bodyPr/>
          <a:lstStyle/>
          <a:p>
            <a:r>
              <a:rPr lang="fr-FR" dirty="0"/>
              <a:t>La mission </a:t>
            </a:r>
            <a:r>
              <a:rPr lang="fr-FR" dirty="0" err="1"/>
              <a:t>Swot</a:t>
            </a:r>
            <a:endParaRPr lang="fr-FR" dirty="0"/>
          </a:p>
        </p:txBody>
      </p:sp>
      <p:sp>
        <p:nvSpPr>
          <p:cNvPr id="5" name="Espace réservé du texte 4">
            <a:extLst>
              <a:ext uri="{FF2B5EF4-FFF2-40B4-BE49-F238E27FC236}">
                <a16:creationId xmlns:a16="http://schemas.microsoft.com/office/drawing/2014/main" id="{524D7FA2-B99D-4F03-8632-117CC3BADC6E}"/>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812527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701219F-7766-43E9-AA20-6859A4D4EC59}"/>
              </a:ext>
            </a:extLst>
          </p:cNvPr>
          <p:cNvSpPr>
            <a:spLocks noGrp="1"/>
          </p:cNvSpPr>
          <p:nvPr>
            <p:ph type="title"/>
          </p:nvPr>
        </p:nvSpPr>
        <p:spPr>
          <a:xfrm>
            <a:off x="171449" y="136525"/>
            <a:ext cx="3013711" cy="2450557"/>
          </a:xfrm>
        </p:spPr>
        <p:txBody>
          <a:bodyPr>
            <a:normAutofit/>
          </a:bodyPr>
          <a:lstStyle/>
          <a:p>
            <a:r>
              <a:rPr lang="fr-FR" dirty="0"/>
              <a:t>Le satellite </a:t>
            </a:r>
            <a:r>
              <a:rPr lang="fr-FR" dirty="0" err="1"/>
              <a:t>Swot</a:t>
            </a:r>
            <a:endParaRPr lang="fr-FR" dirty="0"/>
          </a:p>
        </p:txBody>
      </p:sp>
      <p:pic>
        <p:nvPicPr>
          <p:cNvPr id="8" name="Espace réservé du contenu 7">
            <a:extLst>
              <a:ext uri="{FF2B5EF4-FFF2-40B4-BE49-F238E27FC236}">
                <a16:creationId xmlns:a16="http://schemas.microsoft.com/office/drawing/2014/main" id="{33E41CE4-2659-4F10-8034-0AD126C6687C}"/>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85173" y="0"/>
            <a:ext cx="9006827" cy="6857990"/>
          </a:xfrm>
        </p:spPr>
      </p:pic>
      <p:sp>
        <p:nvSpPr>
          <p:cNvPr id="5" name="ZoneTexte 4">
            <a:extLst>
              <a:ext uri="{FF2B5EF4-FFF2-40B4-BE49-F238E27FC236}">
                <a16:creationId xmlns:a16="http://schemas.microsoft.com/office/drawing/2014/main" id="{227E0C5C-CFDC-44CA-87B0-F64BB88827FA}"/>
              </a:ext>
            </a:extLst>
          </p:cNvPr>
          <p:cNvSpPr txBox="1"/>
          <p:nvPr/>
        </p:nvSpPr>
        <p:spPr>
          <a:xfrm>
            <a:off x="11467121" y="6550213"/>
            <a:ext cx="633891" cy="307777"/>
          </a:xfrm>
          <a:prstGeom prst="rect">
            <a:avLst/>
          </a:prstGeom>
          <a:noFill/>
        </p:spPr>
        <p:txBody>
          <a:bodyPr wrap="none" rtlCol="0">
            <a:spAutoFit/>
          </a:bodyPr>
          <a:lstStyle/>
          <a:p>
            <a:r>
              <a:rPr lang="fr-FR" sz="1400" dirty="0">
                <a:solidFill>
                  <a:schemeClr val="bg1"/>
                </a:solidFill>
              </a:rPr>
              <a:t>© TAS</a:t>
            </a:r>
          </a:p>
        </p:txBody>
      </p:sp>
    </p:spTree>
    <p:extLst>
      <p:ext uri="{BB962C8B-B14F-4D97-AF65-F5344CB8AC3E}">
        <p14:creationId xmlns:p14="http://schemas.microsoft.com/office/powerpoint/2010/main" val="424150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30D22-B902-47E9-90FE-635F2B3AC8D8}"/>
              </a:ext>
            </a:extLst>
          </p:cNvPr>
          <p:cNvSpPr>
            <a:spLocks noGrp="1"/>
          </p:cNvSpPr>
          <p:nvPr>
            <p:ph type="title"/>
          </p:nvPr>
        </p:nvSpPr>
        <p:spPr/>
        <p:txBody>
          <a:bodyPr>
            <a:normAutofit fontScale="90000"/>
          </a:bodyPr>
          <a:lstStyle/>
          <a:p>
            <a:r>
              <a:rPr lang="fr-FR" dirty="0" err="1"/>
              <a:t>KaRIn</a:t>
            </a:r>
            <a:r>
              <a:rPr lang="fr-FR" dirty="0"/>
              <a:t> – Ka-band Radar Interféromètre (altimètre)</a:t>
            </a:r>
          </a:p>
        </p:txBody>
      </p:sp>
      <p:sp>
        <p:nvSpPr>
          <p:cNvPr id="3" name="Espace réservé du contenu 2">
            <a:extLst>
              <a:ext uri="{FF2B5EF4-FFF2-40B4-BE49-F238E27FC236}">
                <a16:creationId xmlns:a16="http://schemas.microsoft.com/office/drawing/2014/main" id="{43ADA4B0-834E-4447-9198-9A680913923E}"/>
              </a:ext>
            </a:extLst>
          </p:cNvPr>
          <p:cNvSpPr>
            <a:spLocks noGrp="1"/>
          </p:cNvSpPr>
          <p:nvPr>
            <p:ph idx="1"/>
          </p:nvPr>
        </p:nvSpPr>
        <p:spPr>
          <a:xfrm>
            <a:off x="6096000" y="828675"/>
            <a:ext cx="5953124" cy="5410200"/>
          </a:xfrm>
        </p:spPr>
        <p:txBody>
          <a:bodyPr>
            <a:normAutofit/>
          </a:bodyPr>
          <a:lstStyle/>
          <a:p>
            <a:r>
              <a:rPr lang="fr-FR" dirty="0"/>
              <a:t>L’instrument</a:t>
            </a:r>
            <a:r>
              <a:rPr lang="en-US" dirty="0"/>
              <a:t> </a:t>
            </a:r>
            <a:r>
              <a:rPr lang="fr-FR" dirty="0"/>
              <a:t>principal de la mission</a:t>
            </a:r>
          </a:p>
          <a:p>
            <a:r>
              <a:rPr lang="en-US" dirty="0"/>
              <a:t>Un nouveau concept, avec :</a:t>
            </a:r>
            <a:endParaRPr lang="fr-FR" sz="2400" b="1" dirty="0"/>
          </a:p>
          <a:p>
            <a:pPr lvl="1"/>
            <a:r>
              <a:rPr lang="fr-FR" dirty="0"/>
              <a:t>Deux fauchées de 50 km</a:t>
            </a:r>
          </a:p>
          <a:p>
            <a:pPr lvl="1"/>
            <a:r>
              <a:rPr lang="fr-FR" dirty="0"/>
              <a:t>Une image bi-dimensionnelle</a:t>
            </a:r>
          </a:p>
          <a:p>
            <a:pPr lvl="1"/>
            <a:r>
              <a:rPr lang="fr-FR" dirty="0"/>
              <a:t>Utilisation de l’interférométrie pour estimer la hauteur d’eau</a:t>
            </a:r>
          </a:p>
          <a:p>
            <a:pPr lvl="1"/>
            <a:r>
              <a:rPr lang="fr-FR" dirty="0"/>
              <a:t>Traitement radar à synthèse d’ouverture</a:t>
            </a:r>
            <a:endParaRPr lang="en-US" dirty="0"/>
          </a:p>
          <a:p>
            <a:pPr lvl="1"/>
            <a:r>
              <a:rPr lang="fr-FR" dirty="0"/>
              <a:t>Une source en bande Ka</a:t>
            </a:r>
          </a:p>
          <a:p>
            <a:pPr lvl="1"/>
            <a:r>
              <a:rPr lang="fr-FR" dirty="0"/>
              <a:t>Deux antennes SAR aux extrémités opposées d’un mat de 10 m</a:t>
            </a:r>
          </a:p>
        </p:txBody>
      </p:sp>
      <p:grpSp>
        <p:nvGrpSpPr>
          <p:cNvPr id="4" name="Groupe 3">
            <a:extLst>
              <a:ext uri="{FF2B5EF4-FFF2-40B4-BE49-F238E27FC236}">
                <a16:creationId xmlns:a16="http://schemas.microsoft.com/office/drawing/2014/main" id="{C6450BD5-CDF5-4DCC-B35E-B7D3E89AB8AC}"/>
              </a:ext>
            </a:extLst>
          </p:cNvPr>
          <p:cNvGrpSpPr/>
          <p:nvPr/>
        </p:nvGrpSpPr>
        <p:grpSpPr>
          <a:xfrm>
            <a:off x="0" y="681038"/>
            <a:ext cx="6096000" cy="6173460"/>
            <a:chOff x="0" y="681038"/>
            <a:chExt cx="6096000" cy="6173460"/>
          </a:xfrm>
        </p:grpSpPr>
        <p:pic>
          <p:nvPicPr>
            <p:cNvPr id="7" name="Image 6">
              <a:extLst>
                <a:ext uri="{FF2B5EF4-FFF2-40B4-BE49-F238E27FC236}">
                  <a16:creationId xmlns:a16="http://schemas.microsoft.com/office/drawing/2014/main" id="{690FDF8C-8D4A-4568-9012-6A5A5B1591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81038"/>
              <a:ext cx="6096000" cy="6159910"/>
            </a:xfrm>
            <a:prstGeom prst="rect">
              <a:avLst/>
            </a:prstGeom>
          </p:spPr>
        </p:pic>
        <p:sp>
          <p:nvSpPr>
            <p:cNvPr id="6" name="ZoneTexte 5">
              <a:extLst>
                <a:ext uri="{FF2B5EF4-FFF2-40B4-BE49-F238E27FC236}">
                  <a16:creationId xmlns:a16="http://schemas.microsoft.com/office/drawing/2014/main" id="{3EF02C5F-A389-494F-8F0A-92F652E96481}"/>
                </a:ext>
              </a:extLst>
            </p:cNvPr>
            <p:cNvSpPr txBox="1"/>
            <p:nvPr/>
          </p:nvSpPr>
          <p:spPr>
            <a:xfrm>
              <a:off x="119270" y="6546721"/>
              <a:ext cx="1978298" cy="307777"/>
            </a:xfrm>
            <a:prstGeom prst="rect">
              <a:avLst/>
            </a:prstGeom>
            <a:noFill/>
          </p:spPr>
          <p:txBody>
            <a:bodyPr wrap="none" rtlCol="0">
              <a:spAutoFit/>
            </a:bodyPr>
            <a:lstStyle/>
            <a:p>
              <a:r>
                <a:rPr lang="fr-FR" sz="1400" dirty="0">
                  <a:solidFill>
                    <a:schemeClr val="bg2">
                      <a:lumMod val="75000"/>
                    </a:schemeClr>
                  </a:solidFill>
                </a:rPr>
                <a:t>© Cnes/Mira Production</a:t>
              </a:r>
            </a:p>
          </p:txBody>
        </p:sp>
      </p:grpSp>
    </p:spTree>
    <p:extLst>
      <p:ext uri="{BB962C8B-B14F-4D97-AF65-F5344CB8AC3E}">
        <p14:creationId xmlns:p14="http://schemas.microsoft.com/office/powerpoint/2010/main" val="146837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206972E-2AFA-4A01-99E4-5BC8F35FEC0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6587331" y="1690689"/>
            <a:ext cx="5604669"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p:spPr>
      </p:pic>
      <p:pic>
        <p:nvPicPr>
          <p:cNvPr id="10" name="Espace réservé du contenu 4">
            <a:extLst>
              <a:ext uri="{FF2B5EF4-FFF2-40B4-BE49-F238E27FC236}">
                <a16:creationId xmlns:a16="http://schemas.microsoft.com/office/drawing/2014/main" id="{D7C5ABB6-86E2-4A50-8470-FA724417242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791075" y="4358653"/>
            <a:ext cx="7400925" cy="2497812"/>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p:spPr>
      </p:pic>
      <p:sp>
        <p:nvSpPr>
          <p:cNvPr id="2" name="Titre 1">
            <a:extLst>
              <a:ext uri="{FF2B5EF4-FFF2-40B4-BE49-F238E27FC236}">
                <a16:creationId xmlns:a16="http://schemas.microsoft.com/office/drawing/2014/main" id="{3DC54A37-3E37-45A9-B0E8-B2352300A7E5}"/>
              </a:ext>
            </a:extLst>
          </p:cNvPr>
          <p:cNvSpPr>
            <a:spLocks noGrp="1"/>
          </p:cNvSpPr>
          <p:nvPr>
            <p:ph type="title"/>
          </p:nvPr>
        </p:nvSpPr>
        <p:spPr>
          <a:xfrm>
            <a:off x="838200" y="365125"/>
            <a:ext cx="10515600" cy="1325563"/>
          </a:xfrm>
        </p:spPr>
        <p:txBody>
          <a:bodyPr>
            <a:normAutofit/>
          </a:bodyPr>
          <a:lstStyle/>
          <a:p>
            <a:r>
              <a:rPr lang="fr-FR" dirty="0"/>
              <a:t>Poséidon-3C – altimètre nadir</a:t>
            </a:r>
          </a:p>
        </p:txBody>
      </p:sp>
      <p:sp>
        <p:nvSpPr>
          <p:cNvPr id="12" name="Content Placeholder 11">
            <a:extLst>
              <a:ext uri="{FF2B5EF4-FFF2-40B4-BE49-F238E27FC236}">
                <a16:creationId xmlns:a16="http://schemas.microsoft.com/office/drawing/2014/main" id="{AECAE908-AA76-476A-A768-0A95EC684372}"/>
              </a:ext>
            </a:extLst>
          </p:cNvPr>
          <p:cNvSpPr>
            <a:spLocks noGrp="1"/>
          </p:cNvSpPr>
          <p:nvPr>
            <p:ph idx="1"/>
          </p:nvPr>
        </p:nvSpPr>
        <p:spPr>
          <a:xfrm>
            <a:off x="320045" y="2666760"/>
            <a:ext cx="5284626" cy="3362979"/>
          </a:xfrm>
        </p:spPr>
        <p:txBody>
          <a:bodyPr anchor="t">
            <a:normAutofit/>
          </a:bodyPr>
          <a:lstStyle/>
          <a:p>
            <a:r>
              <a:rPr lang="fr-FR" sz="2000" dirty="0"/>
              <a:t>Un altimètre nadir classique en bandes Ku et C</a:t>
            </a:r>
          </a:p>
          <a:p>
            <a:r>
              <a:rPr lang="fr-FR" sz="2000" dirty="0" err="1"/>
              <a:t>Derivé</a:t>
            </a:r>
            <a:r>
              <a:rPr lang="fr-FR" sz="2000" dirty="0"/>
              <a:t> de celui de Jason-3</a:t>
            </a:r>
          </a:p>
          <a:p>
            <a:r>
              <a:rPr lang="fr-FR" sz="2000" dirty="0"/>
              <a:t>Pour compléter et calibrer </a:t>
            </a:r>
            <a:r>
              <a:rPr lang="fr-FR" sz="2000" dirty="0" err="1"/>
              <a:t>KaRIn</a:t>
            </a:r>
            <a:r>
              <a:rPr lang="fr-FR" sz="2000" dirty="0"/>
              <a:t>, avec des mesures au milieu de l’espace entre les deux fauchées</a:t>
            </a:r>
          </a:p>
          <a:p>
            <a:r>
              <a:rPr lang="fr-FR" sz="2000" dirty="0" err="1"/>
              <a:t>Implémentaiton</a:t>
            </a:r>
            <a:r>
              <a:rPr lang="fr-FR" sz="2000" dirty="0"/>
              <a:t> d’un mode "open </a:t>
            </a:r>
            <a:r>
              <a:rPr lang="fr-FR" sz="2000" dirty="0" err="1"/>
              <a:t>loop</a:t>
            </a:r>
            <a:r>
              <a:rPr lang="fr-FR" sz="2000" dirty="0"/>
              <a:t> </a:t>
            </a:r>
            <a:r>
              <a:rPr lang="fr-FR" sz="2000" dirty="0" err="1"/>
              <a:t>tracking</a:t>
            </a:r>
            <a:r>
              <a:rPr lang="fr-FR" sz="2000" dirty="0"/>
              <a:t> ", pour une meilleure restitution des mesures sur les eaux continentales</a:t>
            </a:r>
          </a:p>
        </p:txBody>
      </p:sp>
    </p:spTree>
    <p:extLst>
      <p:ext uri="{BB962C8B-B14F-4D97-AF65-F5344CB8AC3E}">
        <p14:creationId xmlns:p14="http://schemas.microsoft.com/office/powerpoint/2010/main" val="240841762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69455-D37D-4582-B2F9-D6A4580E136B}"/>
              </a:ext>
            </a:extLst>
          </p:cNvPr>
          <p:cNvSpPr>
            <a:spLocks noGrp="1"/>
          </p:cNvSpPr>
          <p:nvPr>
            <p:ph type="title"/>
          </p:nvPr>
        </p:nvSpPr>
        <p:spPr/>
        <p:txBody>
          <a:bodyPr>
            <a:normAutofit fontScale="90000"/>
          </a:bodyPr>
          <a:lstStyle/>
          <a:p>
            <a:r>
              <a:rPr lang="fr-FR" dirty="0"/>
              <a:t>AMR – le radiomètre</a:t>
            </a:r>
          </a:p>
        </p:txBody>
      </p:sp>
      <p:sp>
        <p:nvSpPr>
          <p:cNvPr id="3" name="Espace réservé du contenu 2">
            <a:extLst>
              <a:ext uri="{FF2B5EF4-FFF2-40B4-BE49-F238E27FC236}">
                <a16:creationId xmlns:a16="http://schemas.microsoft.com/office/drawing/2014/main" id="{6D21868F-2709-4C90-90E7-9643DC9BBBA3}"/>
              </a:ext>
            </a:extLst>
          </p:cNvPr>
          <p:cNvSpPr>
            <a:spLocks noGrp="1"/>
          </p:cNvSpPr>
          <p:nvPr>
            <p:ph idx="1"/>
          </p:nvPr>
        </p:nvSpPr>
        <p:spPr>
          <a:xfrm>
            <a:off x="171449" y="828675"/>
            <a:ext cx="5924551" cy="5410200"/>
          </a:xfrm>
        </p:spPr>
        <p:txBody>
          <a:bodyPr/>
          <a:lstStyle/>
          <a:p>
            <a:r>
              <a:rPr lang="fr-FR" dirty="0"/>
              <a:t>Héritier du Advanced </a:t>
            </a:r>
            <a:r>
              <a:rPr lang="fr-FR" dirty="0" err="1"/>
              <a:t>Microwave</a:t>
            </a:r>
            <a:r>
              <a:rPr lang="fr-FR" dirty="0"/>
              <a:t> </a:t>
            </a:r>
            <a:r>
              <a:rPr lang="fr-FR" dirty="0" err="1"/>
              <a:t>Radiometer</a:t>
            </a:r>
            <a:r>
              <a:rPr lang="fr-FR" dirty="0"/>
              <a:t> (AMR) de  Jason-3</a:t>
            </a:r>
          </a:p>
          <a:p>
            <a:r>
              <a:rPr lang="fr-FR" dirty="0"/>
              <a:t>Trois fréquences utilisées</a:t>
            </a:r>
          </a:p>
          <a:p>
            <a:endParaRPr lang="fr-FR" dirty="0"/>
          </a:p>
          <a:p>
            <a:r>
              <a:rPr lang="fr-FR" dirty="0"/>
              <a:t>Détermination du retard du signal radar dû à la vapeur d’eau atmosphérique et à l’eau liquide dans l’atmosphère</a:t>
            </a:r>
          </a:p>
        </p:txBody>
      </p:sp>
      <p:pic>
        <p:nvPicPr>
          <p:cNvPr id="5" name="Image 4">
            <a:extLst>
              <a:ext uri="{FF2B5EF4-FFF2-40B4-BE49-F238E27FC236}">
                <a16:creationId xmlns:a16="http://schemas.microsoft.com/office/drawing/2014/main" id="{90CD3F3C-C1D0-47A3-9517-655DC284A8A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48500" y="1016"/>
            <a:ext cx="5143500" cy="6855968"/>
          </a:xfrm>
          <a:prstGeom prst="rect">
            <a:avLst/>
          </a:prstGeom>
        </p:spPr>
      </p:pic>
      <p:sp>
        <p:nvSpPr>
          <p:cNvPr id="6" name="ZoneTexte 5">
            <a:extLst>
              <a:ext uri="{FF2B5EF4-FFF2-40B4-BE49-F238E27FC236}">
                <a16:creationId xmlns:a16="http://schemas.microsoft.com/office/drawing/2014/main" id="{DCE8DB86-81A9-4BA4-928C-E84E32344EA6}"/>
              </a:ext>
            </a:extLst>
          </p:cNvPr>
          <p:cNvSpPr txBox="1"/>
          <p:nvPr/>
        </p:nvSpPr>
        <p:spPr>
          <a:xfrm>
            <a:off x="7048500" y="6624041"/>
            <a:ext cx="599844" cy="307777"/>
          </a:xfrm>
          <a:prstGeom prst="rect">
            <a:avLst/>
          </a:prstGeom>
          <a:noFill/>
        </p:spPr>
        <p:txBody>
          <a:bodyPr wrap="none" rtlCol="0">
            <a:spAutoFit/>
          </a:bodyPr>
          <a:lstStyle/>
          <a:p>
            <a:r>
              <a:rPr lang="fr-FR" sz="1400" dirty="0">
                <a:solidFill>
                  <a:schemeClr val="bg1"/>
                </a:solidFill>
              </a:rPr>
              <a:t>© JPL</a:t>
            </a:r>
          </a:p>
        </p:txBody>
      </p:sp>
    </p:spTree>
    <p:extLst>
      <p:ext uri="{BB962C8B-B14F-4D97-AF65-F5344CB8AC3E}">
        <p14:creationId xmlns:p14="http://schemas.microsoft.com/office/powerpoint/2010/main" val="150509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2C17E-8F18-4E69-A4E9-7E2B54BAF71B}"/>
              </a:ext>
            </a:extLst>
          </p:cNvPr>
          <p:cNvSpPr>
            <a:spLocks noGrp="1"/>
          </p:cNvSpPr>
          <p:nvPr>
            <p:ph type="title"/>
          </p:nvPr>
        </p:nvSpPr>
        <p:spPr/>
        <p:txBody>
          <a:bodyPr>
            <a:normAutofit fontScale="90000"/>
          </a:bodyPr>
          <a:lstStyle/>
          <a:p>
            <a:r>
              <a:rPr lang="fr-FR" dirty="0"/>
              <a:t>Doris – localisation précise par effet Doppler</a:t>
            </a:r>
          </a:p>
        </p:txBody>
      </p:sp>
      <p:pic>
        <p:nvPicPr>
          <p:cNvPr id="5" name="Espace réservé du contenu 4" descr="Une image contenant intérieur, sommet, assis, plancher&#10;&#10;Description générée automatiquement">
            <a:extLst>
              <a:ext uri="{FF2B5EF4-FFF2-40B4-BE49-F238E27FC236}">
                <a16:creationId xmlns:a16="http://schemas.microsoft.com/office/drawing/2014/main" id="{4F280E1F-8A52-4C7C-8E37-F657297712AB}"/>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020725"/>
            <a:ext cx="5557816" cy="4199861"/>
          </a:xfrm>
        </p:spPr>
      </p:pic>
      <p:sp>
        <p:nvSpPr>
          <p:cNvPr id="3" name="ZoneTexte 2">
            <a:extLst>
              <a:ext uri="{FF2B5EF4-FFF2-40B4-BE49-F238E27FC236}">
                <a16:creationId xmlns:a16="http://schemas.microsoft.com/office/drawing/2014/main" id="{6D2A1A25-DDDD-4B2B-8ECA-C9AEA9FACD87}"/>
              </a:ext>
            </a:extLst>
          </p:cNvPr>
          <p:cNvSpPr txBox="1"/>
          <p:nvPr/>
        </p:nvSpPr>
        <p:spPr>
          <a:xfrm>
            <a:off x="6250590" y="1273995"/>
            <a:ext cx="5635631" cy="3693319"/>
          </a:xfrm>
          <a:prstGeom prst="rect">
            <a:avLst/>
          </a:prstGeom>
          <a:noFill/>
        </p:spPr>
        <p:txBody>
          <a:bodyPr wrap="square" rtlCol="0">
            <a:spAutoFit/>
          </a:bodyPr>
          <a:lstStyle/>
          <a:p>
            <a:pPr marL="285750" indent="-285750">
              <a:buFont typeface="Arial" panose="020B0604020202020204" pitchFamily="34" charset="0"/>
              <a:buChar char="•"/>
            </a:pPr>
            <a:r>
              <a:rPr lang="fr-FR" dirty="0"/>
              <a:t>Localisation en temps réel et détermination précise de l’orbite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Un réseau de 50 stations sol émettant des signaux à deux fréquences vers le satellite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récepteur à bord du satellite analyse le signal reçu pour calculer sa vitesse par rapport à la Terre. </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Cette vitesse est ingérée dans un modèle de détermination d’orbite pour en déduire la position du satellite sur son orbite avec moins de 1 cm d’erreur sur la composante radiale</a:t>
            </a:r>
            <a:r>
              <a:rPr lang="en-US" dirty="0"/>
              <a:t>.</a:t>
            </a:r>
          </a:p>
        </p:txBody>
      </p:sp>
      <p:sp>
        <p:nvSpPr>
          <p:cNvPr id="6" name="ZoneTexte 5">
            <a:extLst>
              <a:ext uri="{FF2B5EF4-FFF2-40B4-BE49-F238E27FC236}">
                <a16:creationId xmlns:a16="http://schemas.microsoft.com/office/drawing/2014/main" id="{52F3E443-3256-4FB4-992D-7DEAF4F850FD}"/>
              </a:ext>
            </a:extLst>
          </p:cNvPr>
          <p:cNvSpPr txBox="1"/>
          <p:nvPr/>
        </p:nvSpPr>
        <p:spPr>
          <a:xfrm>
            <a:off x="-25052" y="4976072"/>
            <a:ext cx="633891" cy="307777"/>
          </a:xfrm>
          <a:prstGeom prst="rect">
            <a:avLst/>
          </a:prstGeom>
          <a:noFill/>
        </p:spPr>
        <p:txBody>
          <a:bodyPr wrap="none" rtlCol="0">
            <a:spAutoFit/>
          </a:bodyPr>
          <a:lstStyle/>
          <a:p>
            <a:r>
              <a:rPr lang="fr-FR" sz="1400" dirty="0">
                <a:solidFill>
                  <a:schemeClr val="bg1"/>
                </a:solidFill>
              </a:rPr>
              <a:t>© TAS</a:t>
            </a:r>
          </a:p>
        </p:txBody>
      </p:sp>
    </p:spTree>
    <p:extLst>
      <p:ext uri="{BB962C8B-B14F-4D97-AF65-F5344CB8AC3E}">
        <p14:creationId xmlns:p14="http://schemas.microsoft.com/office/powerpoint/2010/main" val="342848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A92201-5596-4302-A9C3-56288A471C06}"/>
              </a:ext>
            </a:extLst>
          </p:cNvPr>
          <p:cNvSpPr>
            <a:spLocks noGrp="1"/>
          </p:cNvSpPr>
          <p:nvPr>
            <p:ph type="title"/>
          </p:nvPr>
        </p:nvSpPr>
        <p:spPr/>
        <p:txBody>
          <a:bodyPr>
            <a:normAutofit fontScale="90000"/>
          </a:bodyPr>
          <a:lstStyle/>
          <a:p>
            <a:r>
              <a:rPr lang="fr-FR" dirty="0"/>
              <a:t>GPSP – localisation précise </a:t>
            </a:r>
          </a:p>
        </p:txBody>
      </p:sp>
      <p:pic>
        <p:nvPicPr>
          <p:cNvPr id="5" name="Espace réservé du contenu 4">
            <a:extLst>
              <a:ext uri="{FF2B5EF4-FFF2-40B4-BE49-F238E27FC236}">
                <a16:creationId xmlns:a16="http://schemas.microsoft.com/office/drawing/2014/main" id="{37B180B2-1517-47C2-9CBD-B3BD8551D88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67287" y="1205103"/>
            <a:ext cx="2286000" cy="4657344"/>
          </a:xfrm>
        </p:spPr>
      </p:pic>
      <p:pic>
        <p:nvPicPr>
          <p:cNvPr id="7" name="Image 6">
            <a:extLst>
              <a:ext uri="{FF2B5EF4-FFF2-40B4-BE49-F238E27FC236}">
                <a16:creationId xmlns:a16="http://schemas.microsoft.com/office/drawing/2014/main" id="{8C77760A-F765-4F80-AF28-8415CE53902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47397" y="796941"/>
            <a:ext cx="4101727" cy="3071724"/>
          </a:xfrm>
          <a:prstGeom prst="rect">
            <a:avLst/>
          </a:prstGeom>
        </p:spPr>
      </p:pic>
      <p:sp>
        <p:nvSpPr>
          <p:cNvPr id="8" name="ZoneTexte 7">
            <a:extLst>
              <a:ext uri="{FF2B5EF4-FFF2-40B4-BE49-F238E27FC236}">
                <a16:creationId xmlns:a16="http://schemas.microsoft.com/office/drawing/2014/main" id="{04344ED8-1F54-45B8-BD29-3AB5691605F7}"/>
              </a:ext>
            </a:extLst>
          </p:cNvPr>
          <p:cNvSpPr txBox="1"/>
          <p:nvPr/>
        </p:nvSpPr>
        <p:spPr>
          <a:xfrm>
            <a:off x="254599" y="891475"/>
            <a:ext cx="4973617" cy="2308324"/>
          </a:xfrm>
          <a:prstGeom prst="rect">
            <a:avLst/>
          </a:prstGeom>
          <a:noFill/>
        </p:spPr>
        <p:txBody>
          <a:bodyPr wrap="square" rtlCol="0">
            <a:spAutoFit/>
          </a:bodyPr>
          <a:lstStyle/>
          <a:p>
            <a:r>
              <a:rPr lang="fr-FR" dirty="0"/>
              <a:t>Le récepteur Global </a:t>
            </a:r>
            <a:r>
              <a:rPr lang="fr-FR" dirty="0" err="1"/>
              <a:t>Positioning</a:t>
            </a:r>
            <a:r>
              <a:rPr lang="fr-FR" dirty="0"/>
              <a:t> System (GPS) collecte les signaux des satellites de la constellation GPS. </a:t>
            </a:r>
          </a:p>
          <a:p>
            <a:endParaRPr lang="fr-FR" dirty="0"/>
          </a:p>
          <a:p>
            <a:r>
              <a:rPr lang="fr-FR" dirty="0"/>
              <a:t>L’exigence sur ses performances sont basées sur les capacités de son équivalent sur Jason-3.</a:t>
            </a:r>
          </a:p>
          <a:p>
            <a:r>
              <a:rPr lang="fr-FR" dirty="0"/>
              <a:t>Le développement de l’instrument est commun à </a:t>
            </a:r>
            <a:r>
              <a:rPr lang="fr-FR" dirty="0" err="1"/>
              <a:t>Swot</a:t>
            </a:r>
            <a:r>
              <a:rPr lang="fr-FR" dirty="0"/>
              <a:t> et Jason-CS/Sentinel-6.</a:t>
            </a:r>
          </a:p>
        </p:txBody>
      </p:sp>
      <p:sp>
        <p:nvSpPr>
          <p:cNvPr id="6" name="ZoneTexte 5">
            <a:extLst>
              <a:ext uri="{FF2B5EF4-FFF2-40B4-BE49-F238E27FC236}">
                <a16:creationId xmlns:a16="http://schemas.microsoft.com/office/drawing/2014/main" id="{D5F141A3-165D-4BCB-B266-E58BA4E55AF4}"/>
              </a:ext>
            </a:extLst>
          </p:cNvPr>
          <p:cNvSpPr txBox="1"/>
          <p:nvPr/>
        </p:nvSpPr>
        <p:spPr>
          <a:xfrm>
            <a:off x="11332084" y="3563174"/>
            <a:ext cx="599844" cy="307777"/>
          </a:xfrm>
          <a:prstGeom prst="rect">
            <a:avLst/>
          </a:prstGeom>
          <a:noFill/>
        </p:spPr>
        <p:txBody>
          <a:bodyPr wrap="none" rtlCol="0">
            <a:spAutoFit/>
          </a:bodyPr>
          <a:lstStyle/>
          <a:p>
            <a:r>
              <a:rPr lang="fr-FR" sz="1400" dirty="0">
                <a:solidFill>
                  <a:schemeClr val="bg1"/>
                </a:solidFill>
              </a:rPr>
              <a:t>© JPL</a:t>
            </a:r>
          </a:p>
        </p:txBody>
      </p:sp>
    </p:spTree>
    <p:extLst>
      <p:ext uri="{BB962C8B-B14F-4D97-AF65-F5344CB8AC3E}">
        <p14:creationId xmlns:p14="http://schemas.microsoft.com/office/powerpoint/2010/main" val="711024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D5E483-FD4B-4D09-9471-374A93C86379}"/>
              </a:ext>
            </a:extLst>
          </p:cNvPr>
          <p:cNvSpPr>
            <a:spLocks noGrp="1"/>
          </p:cNvSpPr>
          <p:nvPr>
            <p:ph type="title"/>
          </p:nvPr>
        </p:nvSpPr>
        <p:spPr>
          <a:xfrm>
            <a:off x="648929" y="629266"/>
            <a:ext cx="3651467" cy="1676603"/>
          </a:xfrm>
        </p:spPr>
        <p:txBody>
          <a:bodyPr>
            <a:normAutofit/>
          </a:bodyPr>
          <a:lstStyle/>
          <a:p>
            <a:r>
              <a:rPr lang="fr-FR" sz="3700" dirty="0"/>
              <a:t>LRA – </a:t>
            </a:r>
            <a:r>
              <a:rPr lang="fr-FR" sz="4000" dirty="0"/>
              <a:t>localisation précise par </a:t>
            </a:r>
            <a:r>
              <a:rPr lang="fr-FR" sz="3700" dirty="0"/>
              <a:t>laser</a:t>
            </a:r>
          </a:p>
        </p:txBody>
      </p:sp>
      <p:pic>
        <p:nvPicPr>
          <p:cNvPr id="7" name="Espace réservé du contenu 6" descr="Une image contenant intérieur, mur&#10;&#10;Description générée automatiquement">
            <a:extLst>
              <a:ext uri="{FF2B5EF4-FFF2-40B4-BE49-F238E27FC236}">
                <a16:creationId xmlns:a16="http://schemas.microsoft.com/office/drawing/2014/main" id="{755089B5-51A2-48BF-8541-C09209B403F8}"/>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887801" y="405111"/>
            <a:ext cx="7169442" cy="4984469"/>
          </a:xfrm>
        </p:spPr>
      </p:pic>
      <p:sp>
        <p:nvSpPr>
          <p:cNvPr id="9" name="ZoneTexte 8">
            <a:extLst>
              <a:ext uri="{FF2B5EF4-FFF2-40B4-BE49-F238E27FC236}">
                <a16:creationId xmlns:a16="http://schemas.microsoft.com/office/drawing/2014/main" id="{7795EA7D-8516-414A-9C53-E1A37F6C7BD4}"/>
              </a:ext>
            </a:extLst>
          </p:cNvPr>
          <p:cNvSpPr txBox="1"/>
          <p:nvPr/>
        </p:nvSpPr>
        <p:spPr>
          <a:xfrm>
            <a:off x="731521" y="2915322"/>
            <a:ext cx="3905026" cy="2031325"/>
          </a:xfrm>
          <a:prstGeom prst="rect">
            <a:avLst/>
          </a:prstGeom>
          <a:noFill/>
        </p:spPr>
        <p:txBody>
          <a:bodyPr wrap="square" rtlCol="0">
            <a:spAutoFit/>
          </a:bodyPr>
          <a:lstStyle/>
          <a:p>
            <a:r>
              <a:rPr lang="fr-FR" dirty="0"/>
              <a:t>Le LRA (Laser </a:t>
            </a:r>
            <a:r>
              <a:rPr lang="fr-FR" dirty="0" err="1"/>
              <a:t>Retroflector</a:t>
            </a:r>
            <a:r>
              <a:rPr lang="fr-FR" dirty="0"/>
              <a:t> </a:t>
            </a:r>
            <a:r>
              <a:rPr lang="fr-FR" dirty="0" err="1"/>
              <a:t>Array</a:t>
            </a:r>
            <a:r>
              <a:rPr lang="fr-FR" dirty="0"/>
              <a:t>) est un ensemble de miroirs qui réfléchissent les tirs laser effectués depuis des stations au sol. Le temps aller-retour permet de mesurer la distance très précisément, même si c’est très localement. </a:t>
            </a:r>
          </a:p>
        </p:txBody>
      </p:sp>
    </p:spTree>
    <p:extLst>
      <p:ext uri="{BB962C8B-B14F-4D97-AF65-F5344CB8AC3E}">
        <p14:creationId xmlns:p14="http://schemas.microsoft.com/office/powerpoint/2010/main" val="315706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E9BA9D3-6864-428F-9798-0B639DDAAC5C}"/>
              </a:ext>
            </a:extLst>
          </p:cNvPr>
          <p:cNvSpPr>
            <a:spLocks noGrp="1"/>
          </p:cNvSpPr>
          <p:nvPr>
            <p:ph type="title"/>
          </p:nvPr>
        </p:nvSpPr>
        <p:spPr/>
        <p:txBody>
          <a:bodyPr/>
          <a:lstStyle/>
          <a:p>
            <a:r>
              <a:rPr lang="fr-FR" dirty="0"/>
              <a:t>Orbite</a:t>
            </a:r>
          </a:p>
        </p:txBody>
      </p:sp>
      <p:sp>
        <p:nvSpPr>
          <p:cNvPr id="5" name="Espace réservé du texte 4">
            <a:extLst>
              <a:ext uri="{FF2B5EF4-FFF2-40B4-BE49-F238E27FC236}">
                <a16:creationId xmlns:a16="http://schemas.microsoft.com/office/drawing/2014/main" id="{C2AD0AFB-A323-4525-A5D7-46D84CBB23ED}"/>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1494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D990E31E-6BAB-47C0-9DE3-6D998F489A11}"/>
              </a:ext>
            </a:extLst>
          </p:cNvPr>
          <p:cNvSpPr>
            <a:spLocks noGrp="1"/>
          </p:cNvSpPr>
          <p:nvPr>
            <p:ph type="title"/>
          </p:nvPr>
        </p:nvSpPr>
        <p:spPr/>
        <p:txBody>
          <a:bodyPr>
            <a:normAutofit fontScale="90000"/>
          </a:bodyPr>
          <a:lstStyle/>
          <a:p>
            <a:r>
              <a:rPr lang="fr-FR" dirty="0"/>
              <a:t>Orbite Scientifique</a:t>
            </a:r>
          </a:p>
        </p:txBody>
      </p:sp>
      <p:sp>
        <p:nvSpPr>
          <p:cNvPr id="5" name="Espace réservé du contenu 4">
            <a:extLst>
              <a:ext uri="{FF2B5EF4-FFF2-40B4-BE49-F238E27FC236}">
                <a16:creationId xmlns:a16="http://schemas.microsoft.com/office/drawing/2014/main" id="{6C5B0076-0FBD-4176-BE33-43AE85EF032B}"/>
              </a:ext>
            </a:extLst>
          </p:cNvPr>
          <p:cNvSpPr>
            <a:spLocks noGrp="1"/>
          </p:cNvSpPr>
          <p:nvPr>
            <p:ph idx="1"/>
          </p:nvPr>
        </p:nvSpPr>
        <p:spPr>
          <a:xfrm>
            <a:off x="171449" y="828675"/>
            <a:ext cx="3762597" cy="5892800"/>
          </a:xfrm>
        </p:spPr>
        <p:txBody>
          <a:bodyPr>
            <a:normAutofit/>
          </a:bodyPr>
          <a:lstStyle/>
          <a:p>
            <a:pPr marL="0" indent="0">
              <a:buNone/>
            </a:pPr>
            <a:r>
              <a:rPr lang="fr-FR" sz="2400" dirty="0"/>
              <a:t>L’orbite de Swot est non héliosynchrone avec une période de 21</a:t>
            </a:r>
            <a:r>
              <a:rPr lang="fr-FR" sz="1800" dirty="0">
                <a:effectLst/>
                <a:latin typeface="Aptos" panose="020B0004020202020204" pitchFamily="34" charset="0"/>
                <a:ea typeface="Aptos" panose="020B0004020202020204" pitchFamily="34" charset="0"/>
                <a:cs typeface="Times New Roman" panose="02020603050405020304" pitchFamily="18" charset="0"/>
              </a:rPr>
              <a:t> </a:t>
            </a:r>
            <a:r>
              <a:rPr lang="fr-FR" sz="2400" dirty="0"/>
              <a:t>jours, à 890,6</a:t>
            </a:r>
            <a:r>
              <a:rPr lang="fr-FR" sz="1800" dirty="0">
                <a:effectLst/>
                <a:latin typeface="Aptos" panose="020B0004020202020204" pitchFamily="34" charset="0"/>
                <a:ea typeface="Aptos" panose="020B0004020202020204" pitchFamily="34" charset="0"/>
                <a:cs typeface="Times New Roman" panose="02020603050405020304" pitchFamily="18" charset="0"/>
              </a:rPr>
              <a:t> </a:t>
            </a:r>
            <a:r>
              <a:rPr lang="fr-FR" sz="2400" dirty="0"/>
              <a:t>km d’altitude, et une inclinaison de 77,6°. </a:t>
            </a:r>
          </a:p>
          <a:p>
            <a:pPr marL="0" indent="0">
              <a:buNone/>
            </a:pPr>
            <a:r>
              <a:rPr lang="fr-FR" sz="2400" dirty="0"/>
              <a:t>La fauchée permet une couverture plus complète au sol qu’avec les satellites nadir précédents.</a:t>
            </a:r>
          </a:p>
        </p:txBody>
      </p:sp>
      <p:pic>
        <p:nvPicPr>
          <p:cNvPr id="7" name="Image 6">
            <a:extLst>
              <a:ext uri="{FF2B5EF4-FFF2-40B4-BE49-F238E27FC236}">
                <a16:creationId xmlns:a16="http://schemas.microsoft.com/office/drawing/2014/main" id="{2F4937D4-1065-4F2C-9EDE-556069C969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1023" y="1"/>
            <a:ext cx="5074037" cy="3472864"/>
          </a:xfrm>
          <a:prstGeom prst="rect">
            <a:avLst/>
          </a:prstGeom>
        </p:spPr>
      </p:pic>
      <p:pic>
        <p:nvPicPr>
          <p:cNvPr id="6" name="Image 5">
            <a:extLst>
              <a:ext uri="{FF2B5EF4-FFF2-40B4-BE49-F238E27FC236}">
                <a16:creationId xmlns:a16="http://schemas.microsoft.com/office/drawing/2014/main" id="{9F4D3E8B-7911-4781-A18B-0785AB7B34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4046" y="3042698"/>
            <a:ext cx="5374886" cy="3678776"/>
          </a:xfrm>
          <a:prstGeom prst="rect">
            <a:avLst/>
          </a:prstGeom>
        </p:spPr>
      </p:pic>
    </p:spTree>
    <p:extLst>
      <p:ext uri="{BB962C8B-B14F-4D97-AF65-F5344CB8AC3E}">
        <p14:creationId xmlns:p14="http://schemas.microsoft.com/office/powerpoint/2010/main" val="143140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pc="-150" dirty="0"/>
              <a:t>Orbite Scientifique – couverture de la France</a:t>
            </a:r>
          </a:p>
        </p:txBody>
      </p:sp>
      <p:sp>
        <p:nvSpPr>
          <p:cNvPr id="9" name="Espace réservé du contenu 4">
            <a:extLst>
              <a:ext uri="{FF2B5EF4-FFF2-40B4-BE49-F238E27FC236}">
                <a16:creationId xmlns:a16="http://schemas.microsoft.com/office/drawing/2014/main" id="{2A720CA9-A67E-44F6-A9C0-5D3E22285487}"/>
              </a:ext>
            </a:extLst>
          </p:cNvPr>
          <p:cNvSpPr>
            <a:spLocks noGrp="1"/>
          </p:cNvSpPr>
          <p:nvPr>
            <p:ph idx="1"/>
          </p:nvPr>
        </p:nvSpPr>
        <p:spPr>
          <a:xfrm>
            <a:off x="8104214" y="4651513"/>
            <a:ext cx="3762597" cy="1488386"/>
          </a:xfrm>
        </p:spPr>
        <p:txBody>
          <a:bodyPr>
            <a:normAutofit/>
          </a:bodyPr>
          <a:lstStyle/>
          <a:p>
            <a:pPr marL="0" indent="0">
              <a:buNone/>
            </a:pPr>
            <a:r>
              <a:rPr lang="fr-FR" sz="2400" dirty="0"/>
              <a:t>Couverture selon les traces (numérotées) à gauche, et jour par jour (animation gif ci-dessus)</a:t>
            </a:r>
          </a:p>
        </p:txBody>
      </p:sp>
      <p:pic>
        <p:nvPicPr>
          <p:cNvPr id="6" name="Image 5">
            <a:extLst>
              <a:ext uri="{FF2B5EF4-FFF2-40B4-BE49-F238E27FC236}">
                <a16:creationId xmlns:a16="http://schemas.microsoft.com/office/drawing/2014/main" id="{8549B005-D6DC-48F1-ABE7-8EB54BAC2F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9026" y="718101"/>
            <a:ext cx="4412974" cy="3119776"/>
          </a:xfrm>
          <a:prstGeom prst="rect">
            <a:avLst/>
          </a:prstGeom>
        </p:spPr>
      </p:pic>
      <p:grpSp>
        <p:nvGrpSpPr>
          <p:cNvPr id="11" name="Groupe 10">
            <a:extLst>
              <a:ext uri="{FF2B5EF4-FFF2-40B4-BE49-F238E27FC236}">
                <a16:creationId xmlns:a16="http://schemas.microsoft.com/office/drawing/2014/main" id="{19B7B96A-8915-482E-A28A-2138A89A1BBE}"/>
              </a:ext>
            </a:extLst>
          </p:cNvPr>
          <p:cNvGrpSpPr/>
          <p:nvPr/>
        </p:nvGrpSpPr>
        <p:grpSpPr>
          <a:xfrm>
            <a:off x="171449" y="738787"/>
            <a:ext cx="7912230" cy="5596078"/>
            <a:chOff x="171449" y="738787"/>
            <a:chExt cx="7912230" cy="5596078"/>
          </a:xfrm>
        </p:grpSpPr>
        <p:pic>
          <p:nvPicPr>
            <p:cNvPr id="5" name="Image 4">
              <a:extLst>
                <a:ext uri="{FF2B5EF4-FFF2-40B4-BE49-F238E27FC236}">
                  <a16:creationId xmlns:a16="http://schemas.microsoft.com/office/drawing/2014/main" id="{B7E546A3-6950-455D-A5FF-C2205C50E3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449" y="738787"/>
              <a:ext cx="7912230" cy="5596077"/>
            </a:xfrm>
            <a:prstGeom prst="rect">
              <a:avLst/>
            </a:prstGeom>
          </p:spPr>
        </p:pic>
        <p:sp>
          <p:nvSpPr>
            <p:cNvPr id="7" name="ZoneTexte 6">
              <a:extLst>
                <a:ext uri="{FF2B5EF4-FFF2-40B4-BE49-F238E27FC236}">
                  <a16:creationId xmlns:a16="http://schemas.microsoft.com/office/drawing/2014/main" id="{2E2AAF9D-952D-4AA6-8964-ED071CEDAAE0}"/>
                </a:ext>
              </a:extLst>
            </p:cNvPr>
            <p:cNvSpPr txBox="1"/>
            <p:nvPr/>
          </p:nvSpPr>
          <p:spPr>
            <a:xfrm>
              <a:off x="278296" y="5948234"/>
              <a:ext cx="819912" cy="386631"/>
            </a:xfrm>
            <a:prstGeom prst="rect">
              <a:avLst/>
            </a:prstGeom>
          </p:spPr>
          <p:txBody>
            <a:bodyPr vert="horz" lIns="91440" tIns="45720" rIns="91440" bIns="45720" rtlCol="0">
              <a:normAutofit/>
            </a:bodyPr>
            <a:lstStyle/>
            <a:p>
              <a:pPr>
                <a:lnSpc>
                  <a:spcPct val="90000"/>
                </a:lnSpc>
                <a:spcAft>
                  <a:spcPts val="600"/>
                </a:spcAft>
              </a:pPr>
              <a:r>
                <a:rPr lang="en-US" sz="1200" dirty="0">
                  <a:solidFill>
                    <a:schemeClr val="tx2">
                      <a:lumMod val="75000"/>
                    </a:schemeClr>
                  </a:solidFill>
                </a:rPr>
                <a:t>© </a:t>
              </a:r>
              <a:r>
                <a:rPr lang="en-US" sz="1200" dirty="0" err="1">
                  <a:solidFill>
                    <a:schemeClr val="tx2">
                      <a:lumMod val="75000"/>
                    </a:schemeClr>
                  </a:solidFill>
                </a:rPr>
                <a:t>Cnes</a:t>
              </a:r>
              <a:endParaRPr lang="en-US" sz="1200" dirty="0">
                <a:solidFill>
                  <a:schemeClr val="tx2">
                    <a:lumMod val="75000"/>
                  </a:schemeClr>
                </a:solidFill>
              </a:endParaRPr>
            </a:p>
          </p:txBody>
        </p:sp>
      </p:grpSp>
      <p:sp>
        <p:nvSpPr>
          <p:cNvPr id="8" name="ZoneTexte 7">
            <a:extLst>
              <a:ext uri="{FF2B5EF4-FFF2-40B4-BE49-F238E27FC236}">
                <a16:creationId xmlns:a16="http://schemas.microsoft.com/office/drawing/2014/main" id="{C41E4974-06F4-4F95-9A0B-CC7AE222F18B}"/>
              </a:ext>
            </a:extLst>
          </p:cNvPr>
          <p:cNvSpPr txBox="1"/>
          <p:nvPr/>
        </p:nvSpPr>
        <p:spPr>
          <a:xfrm>
            <a:off x="7950002" y="3644561"/>
            <a:ext cx="819912" cy="386631"/>
          </a:xfrm>
          <a:prstGeom prst="rect">
            <a:avLst/>
          </a:prstGeom>
        </p:spPr>
        <p:txBody>
          <a:bodyPr vert="horz" lIns="91440" tIns="45720" rIns="91440" bIns="45720" rtlCol="0">
            <a:normAutofit/>
          </a:bodyPr>
          <a:lstStyle/>
          <a:p>
            <a:pPr>
              <a:lnSpc>
                <a:spcPct val="90000"/>
              </a:lnSpc>
              <a:spcAft>
                <a:spcPts val="600"/>
              </a:spcAft>
            </a:pPr>
            <a:r>
              <a:rPr lang="en-US" sz="1200" dirty="0">
                <a:solidFill>
                  <a:schemeClr val="tx2">
                    <a:lumMod val="75000"/>
                  </a:schemeClr>
                </a:solidFill>
              </a:rPr>
              <a:t>© </a:t>
            </a:r>
            <a:r>
              <a:rPr lang="en-US" sz="1200" dirty="0" err="1">
                <a:solidFill>
                  <a:schemeClr val="tx2">
                    <a:lumMod val="75000"/>
                  </a:schemeClr>
                </a:solidFill>
              </a:rPr>
              <a:t>Cnes</a:t>
            </a:r>
            <a:endParaRPr lang="en-US" sz="1200" dirty="0">
              <a:solidFill>
                <a:schemeClr val="tx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DB49FD-5D52-4DDC-BE38-8DF22BB18B96}"/>
              </a:ext>
            </a:extLst>
          </p:cNvPr>
          <p:cNvSpPr>
            <a:spLocks noGrp="1"/>
          </p:cNvSpPr>
          <p:nvPr>
            <p:ph type="title"/>
          </p:nvPr>
        </p:nvSpPr>
        <p:spPr/>
        <p:txBody>
          <a:bodyPr/>
          <a:lstStyle/>
          <a:p>
            <a:r>
              <a:rPr lang="fr-FR" dirty="0"/>
              <a:t>Objectifs &amp; applications</a:t>
            </a:r>
          </a:p>
        </p:txBody>
      </p:sp>
      <p:sp>
        <p:nvSpPr>
          <p:cNvPr id="3" name="Espace réservé du texte 2">
            <a:extLst>
              <a:ext uri="{FF2B5EF4-FFF2-40B4-BE49-F238E27FC236}">
                <a16:creationId xmlns:a16="http://schemas.microsoft.com/office/drawing/2014/main" id="{1310E5CE-A872-4555-A82E-F706F6839AF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096887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8929" y="629266"/>
            <a:ext cx="3667039" cy="1676603"/>
          </a:xfrm>
        </p:spPr>
        <p:txBody>
          <a:bodyPr vert="horz" lIns="91440" tIns="45720" rIns="91440" bIns="45720" rtlCol="0" anchor="ctr">
            <a:normAutofit/>
          </a:bodyPr>
          <a:lstStyle/>
          <a:p>
            <a:r>
              <a:rPr lang="en-US" sz="2800" dirty="0" err="1"/>
              <a:t>Nombre</a:t>
            </a:r>
            <a:r>
              <a:rPr lang="en-US" sz="2800" dirty="0"/>
              <a:t> </a:t>
            </a:r>
            <a:r>
              <a:rPr lang="en-US" sz="2800" dirty="0" err="1"/>
              <a:t>d’observations</a:t>
            </a:r>
            <a:r>
              <a:rPr lang="en-US" sz="2800" dirty="0"/>
              <a:t> par cycle (21 </a:t>
            </a:r>
            <a:r>
              <a:rPr lang="en-US" sz="2800" dirty="0" err="1"/>
              <a:t>jours</a:t>
            </a:r>
            <a:r>
              <a:rPr lang="en-US" sz="2800" dirty="0"/>
              <a:t>) sur les rivières et lacs </a:t>
            </a:r>
            <a:r>
              <a:rPr lang="en-US" sz="2800" dirty="0" err="1"/>
              <a:t>français</a:t>
            </a:r>
            <a:endParaRPr lang="en-US" sz="2800" dirty="0"/>
          </a:p>
        </p:txBody>
      </p:sp>
      <p:pic>
        <p:nvPicPr>
          <p:cNvPr id="6" name="Espace réservé du contenu 5">
            <a:extLst>
              <a:ext uri="{FF2B5EF4-FFF2-40B4-BE49-F238E27FC236}">
                <a16:creationId xmlns:a16="http://schemas.microsoft.com/office/drawing/2014/main" id="{019590D6-173B-490C-AFC8-E11F308CC7E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204219" y="376518"/>
            <a:ext cx="7993207" cy="6212541"/>
          </a:xfrm>
          <a:prstGeom prst="rect">
            <a:avLst/>
          </a:prstGeom>
          <a:effectLst/>
        </p:spPr>
      </p:pic>
      <p:sp>
        <p:nvSpPr>
          <p:cNvPr id="7" name="ZoneTexte 6">
            <a:extLst>
              <a:ext uri="{FF2B5EF4-FFF2-40B4-BE49-F238E27FC236}">
                <a16:creationId xmlns:a16="http://schemas.microsoft.com/office/drawing/2014/main" id="{B4904FF5-47C7-4725-A249-F19C341C79D6}"/>
              </a:ext>
            </a:extLst>
          </p:cNvPr>
          <p:cNvSpPr txBox="1"/>
          <p:nvPr/>
        </p:nvSpPr>
        <p:spPr>
          <a:xfrm>
            <a:off x="5276088" y="5831287"/>
            <a:ext cx="819912" cy="386631"/>
          </a:xfrm>
          <a:prstGeom prst="rect">
            <a:avLst/>
          </a:prstGeom>
        </p:spPr>
        <p:txBody>
          <a:bodyPr vert="horz" lIns="91440" tIns="45720" rIns="91440" bIns="45720" rtlCol="0">
            <a:normAutofit/>
          </a:bodyPr>
          <a:lstStyle/>
          <a:p>
            <a:pPr>
              <a:lnSpc>
                <a:spcPct val="90000"/>
              </a:lnSpc>
              <a:spcAft>
                <a:spcPts val="600"/>
              </a:spcAft>
            </a:pPr>
            <a:r>
              <a:rPr lang="en-US" sz="1200" dirty="0">
                <a:solidFill>
                  <a:schemeClr val="tx2">
                    <a:lumMod val="75000"/>
                  </a:schemeClr>
                </a:solidFill>
              </a:rPr>
              <a:t>© </a:t>
            </a:r>
            <a:r>
              <a:rPr lang="en-US" sz="1200" dirty="0" err="1">
                <a:solidFill>
                  <a:schemeClr val="tx2">
                    <a:lumMod val="75000"/>
                  </a:schemeClr>
                </a:solidFill>
              </a:rPr>
              <a:t>Cnes</a:t>
            </a:r>
            <a:endParaRPr lang="en-US" sz="1200" dirty="0">
              <a:solidFill>
                <a:schemeClr val="tx2">
                  <a:lumMod val="75000"/>
                </a:schemeClr>
              </a:solidFill>
            </a:endParaRPr>
          </a:p>
        </p:txBody>
      </p:sp>
    </p:spTree>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AC8B0-8F88-4E9A-BA1A-9D9314F8BE9B}"/>
              </a:ext>
            </a:extLst>
          </p:cNvPr>
          <p:cNvSpPr>
            <a:spLocks noGrp="1"/>
          </p:cNvSpPr>
          <p:nvPr>
            <p:ph type="title"/>
          </p:nvPr>
        </p:nvSpPr>
        <p:spPr>
          <a:xfrm>
            <a:off x="435935" y="501676"/>
            <a:ext cx="3864462" cy="1676603"/>
          </a:xfrm>
        </p:spPr>
        <p:txBody>
          <a:bodyPr>
            <a:normAutofit fontScale="90000"/>
          </a:bodyPr>
          <a:lstStyle/>
          <a:p>
            <a:r>
              <a:rPr lang="fr-FR" dirty="0"/>
              <a:t>Orbite d’échantillonnage rapide (1 jour)</a:t>
            </a:r>
          </a:p>
        </p:txBody>
      </p:sp>
      <p:sp>
        <p:nvSpPr>
          <p:cNvPr id="16" name="Content Placeholder 9">
            <a:extLst>
              <a:ext uri="{FF2B5EF4-FFF2-40B4-BE49-F238E27FC236}">
                <a16:creationId xmlns:a16="http://schemas.microsoft.com/office/drawing/2014/main" id="{0A7AC554-5FB2-467C-A4F1-6DA6E5C719E7}"/>
              </a:ext>
            </a:extLst>
          </p:cNvPr>
          <p:cNvSpPr>
            <a:spLocks noGrp="1"/>
          </p:cNvSpPr>
          <p:nvPr>
            <p:ph idx="1"/>
          </p:nvPr>
        </p:nvSpPr>
        <p:spPr>
          <a:xfrm>
            <a:off x="318977" y="2945219"/>
            <a:ext cx="3981420" cy="3278600"/>
          </a:xfrm>
        </p:spPr>
        <p:txBody>
          <a:bodyPr>
            <a:normAutofit/>
          </a:bodyPr>
          <a:lstStyle/>
          <a:p>
            <a:pPr marL="0" indent="0">
              <a:buNone/>
            </a:pPr>
            <a:r>
              <a:rPr lang="fr-FR" sz="2400" dirty="0"/>
              <a:t>Répétitivité d'un jour pendant la phase </a:t>
            </a:r>
            <a:r>
              <a:rPr lang="fr-FR" sz="2400" dirty="0" err="1"/>
              <a:t>calval</a:t>
            </a:r>
            <a:r>
              <a:rPr lang="fr-FR" sz="2400" dirty="0"/>
              <a:t> initiale pour un échantillonnage rapide permettant d'atteindre les objectifs de calibration et d'étudier les phénomènes changeant très rapidement</a:t>
            </a:r>
            <a:endParaRPr lang="en-US" sz="2400" dirty="0"/>
          </a:p>
        </p:txBody>
      </p:sp>
      <p:pic>
        <p:nvPicPr>
          <p:cNvPr id="5" name="Image 4">
            <a:extLst>
              <a:ext uri="{FF2B5EF4-FFF2-40B4-BE49-F238E27FC236}">
                <a16:creationId xmlns:a16="http://schemas.microsoft.com/office/drawing/2014/main" id="{20A49AB5-7C6A-405C-B6FA-6267EAFEE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81023" y="1"/>
            <a:ext cx="5074037" cy="3472864"/>
          </a:xfrm>
          <a:prstGeom prst="rect">
            <a:avLst/>
          </a:prstGeom>
        </p:spPr>
      </p:pic>
      <p:pic>
        <p:nvPicPr>
          <p:cNvPr id="6" name="Image 5">
            <a:extLst>
              <a:ext uri="{FF2B5EF4-FFF2-40B4-BE49-F238E27FC236}">
                <a16:creationId xmlns:a16="http://schemas.microsoft.com/office/drawing/2014/main" id="{79C516F0-460D-41E7-B5B0-C27FCBAD80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3580" y="3083040"/>
            <a:ext cx="5374886" cy="3678776"/>
          </a:xfrm>
          <a:prstGeom prst="rect">
            <a:avLst/>
          </a:prstGeom>
        </p:spPr>
      </p:pic>
    </p:spTree>
    <p:extLst>
      <p:ext uri="{BB962C8B-B14F-4D97-AF65-F5344CB8AC3E}">
        <p14:creationId xmlns:p14="http://schemas.microsoft.com/office/powerpoint/2010/main" val="124988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48929" y="629266"/>
            <a:ext cx="3667039" cy="1676603"/>
          </a:xfrm>
        </p:spPr>
        <p:txBody>
          <a:bodyPr vert="horz" lIns="91440" tIns="45720" rIns="91440" bIns="45720" rtlCol="0" anchor="ctr">
            <a:normAutofit/>
          </a:bodyPr>
          <a:lstStyle/>
          <a:p>
            <a:r>
              <a:rPr lang="en-US" sz="2800" dirty="0" err="1"/>
              <a:t>Orbite</a:t>
            </a:r>
            <a:r>
              <a:rPr lang="en-US" sz="2800" dirty="0"/>
              <a:t> </a:t>
            </a:r>
            <a:r>
              <a:rPr lang="en-US" sz="2800" dirty="0" err="1"/>
              <a:t>d’échantillonnage</a:t>
            </a:r>
            <a:r>
              <a:rPr lang="en-US" sz="2800" dirty="0"/>
              <a:t> </a:t>
            </a:r>
            <a:r>
              <a:rPr lang="en-US" sz="2800" dirty="0" err="1"/>
              <a:t>rapide</a:t>
            </a:r>
            <a:r>
              <a:rPr lang="en-US" sz="2800" dirty="0"/>
              <a:t> – couverture de la France</a:t>
            </a:r>
          </a:p>
        </p:txBody>
      </p:sp>
      <p:pic>
        <p:nvPicPr>
          <p:cNvPr id="13" name="Espace réservé du contenu 4">
            <a:extLst>
              <a:ext uri="{FF2B5EF4-FFF2-40B4-BE49-F238E27FC236}">
                <a16:creationId xmlns:a16="http://schemas.microsoft.com/office/drawing/2014/main" id="{8C566171-8C1E-4C4F-8292-37DCB37F88A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5276088" y="640082"/>
            <a:ext cx="6276250" cy="5577838"/>
          </a:xfrm>
          <a:prstGeom prst="rect">
            <a:avLst/>
          </a:prstGeom>
          <a:effectLst/>
        </p:spPr>
      </p:pic>
      <p:sp>
        <p:nvSpPr>
          <p:cNvPr id="8" name="ZoneTexte 7">
            <a:extLst>
              <a:ext uri="{FF2B5EF4-FFF2-40B4-BE49-F238E27FC236}">
                <a16:creationId xmlns:a16="http://schemas.microsoft.com/office/drawing/2014/main" id="{0EBBE8AC-5C2E-466F-A38F-8C6F3414C770}"/>
              </a:ext>
            </a:extLst>
          </p:cNvPr>
          <p:cNvSpPr txBox="1"/>
          <p:nvPr/>
        </p:nvSpPr>
        <p:spPr>
          <a:xfrm>
            <a:off x="5371122" y="5910141"/>
            <a:ext cx="724878" cy="307777"/>
          </a:xfrm>
          <a:prstGeom prst="rect">
            <a:avLst/>
          </a:prstGeom>
          <a:noFill/>
        </p:spPr>
        <p:txBody>
          <a:bodyPr wrap="none" rtlCol="0">
            <a:spAutoFit/>
          </a:bodyPr>
          <a:lstStyle/>
          <a:p>
            <a:r>
              <a:rPr lang="fr-FR" sz="1400" dirty="0">
                <a:solidFill>
                  <a:schemeClr val="bg2">
                    <a:lumMod val="75000"/>
                  </a:schemeClr>
                </a:solidFill>
              </a:rPr>
              <a:t>© Cnes</a:t>
            </a:r>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67C922B-EEC5-43E9-9D8E-B1057CCBAA26}"/>
              </a:ext>
            </a:extLst>
          </p:cNvPr>
          <p:cNvSpPr>
            <a:spLocks noGrp="1"/>
          </p:cNvSpPr>
          <p:nvPr>
            <p:ph type="title"/>
          </p:nvPr>
        </p:nvSpPr>
        <p:spPr/>
        <p:txBody>
          <a:bodyPr/>
          <a:lstStyle/>
          <a:p>
            <a:r>
              <a:rPr lang="fr-FR" dirty="0"/>
              <a:t>Lancement</a:t>
            </a:r>
          </a:p>
        </p:txBody>
      </p:sp>
      <p:sp>
        <p:nvSpPr>
          <p:cNvPr id="5" name="Espace réservé du texte 4">
            <a:extLst>
              <a:ext uri="{FF2B5EF4-FFF2-40B4-BE49-F238E27FC236}">
                <a16:creationId xmlns:a16="http://schemas.microsoft.com/office/drawing/2014/main" id="{A0842D17-EE64-49B6-BB9D-756AA7A23B9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35848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9B147-53CD-4A0C-BA22-EBAF4F03DC35}"/>
              </a:ext>
            </a:extLst>
          </p:cNvPr>
          <p:cNvSpPr>
            <a:spLocks noGrp="1"/>
          </p:cNvSpPr>
          <p:nvPr>
            <p:ph type="title"/>
          </p:nvPr>
        </p:nvSpPr>
        <p:spPr/>
        <p:txBody>
          <a:bodyPr>
            <a:normAutofit fontScale="90000"/>
          </a:bodyPr>
          <a:lstStyle/>
          <a:p>
            <a:r>
              <a:rPr lang="fr-FR" dirty="0"/>
              <a:t>Lancement</a:t>
            </a:r>
          </a:p>
        </p:txBody>
      </p:sp>
      <p:sp>
        <p:nvSpPr>
          <p:cNvPr id="9" name="ZoneTexte 8">
            <a:extLst>
              <a:ext uri="{FF2B5EF4-FFF2-40B4-BE49-F238E27FC236}">
                <a16:creationId xmlns:a16="http://schemas.microsoft.com/office/drawing/2014/main" id="{CC7D8D00-A434-40C9-99E3-7192FEDE62DA}"/>
              </a:ext>
            </a:extLst>
          </p:cNvPr>
          <p:cNvSpPr txBox="1"/>
          <p:nvPr/>
        </p:nvSpPr>
        <p:spPr>
          <a:xfrm>
            <a:off x="171449" y="1010093"/>
            <a:ext cx="5337545" cy="1200329"/>
          </a:xfrm>
          <a:prstGeom prst="rect">
            <a:avLst/>
          </a:prstGeom>
          <a:noFill/>
        </p:spPr>
        <p:txBody>
          <a:bodyPr wrap="square" rtlCol="0">
            <a:spAutoFit/>
          </a:bodyPr>
          <a:lstStyle/>
          <a:p>
            <a:r>
              <a:rPr lang="fr-FR" sz="2400" dirty="0"/>
              <a:t>Swot a été lancé le </a:t>
            </a:r>
            <a:r>
              <a:rPr lang="fr-FR" sz="2400"/>
              <a:t>16 décembre </a:t>
            </a:r>
            <a:r>
              <a:rPr lang="fr-FR" sz="2400" dirty="0"/>
              <a:t>2022, par une fusée Falcon 9 (SpaceX) depuis la base de Vandenberg en Californie. </a:t>
            </a:r>
          </a:p>
        </p:txBody>
      </p:sp>
      <p:grpSp>
        <p:nvGrpSpPr>
          <p:cNvPr id="3" name="Groupe 2">
            <a:extLst>
              <a:ext uri="{FF2B5EF4-FFF2-40B4-BE49-F238E27FC236}">
                <a16:creationId xmlns:a16="http://schemas.microsoft.com/office/drawing/2014/main" id="{0ED5020D-0BE7-49A8-9624-EECE2597B657}"/>
              </a:ext>
            </a:extLst>
          </p:cNvPr>
          <p:cNvGrpSpPr/>
          <p:nvPr/>
        </p:nvGrpSpPr>
        <p:grpSpPr>
          <a:xfrm>
            <a:off x="7610750" y="17023"/>
            <a:ext cx="4581250" cy="6871876"/>
            <a:chOff x="7610750" y="17023"/>
            <a:chExt cx="4581250" cy="6871876"/>
          </a:xfrm>
        </p:grpSpPr>
        <p:pic>
          <p:nvPicPr>
            <p:cNvPr id="8" name="Espace réservé du contenu 6" descr="Une image contenant ciel, extérieur, bateau, eau&#10;&#10;Description générée automatiquement">
              <a:extLst>
                <a:ext uri="{FF2B5EF4-FFF2-40B4-BE49-F238E27FC236}">
                  <a16:creationId xmlns:a16="http://schemas.microsoft.com/office/drawing/2014/main" id="{C5C677ED-5646-46B7-B816-88372A0F1A7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0750" y="17023"/>
              <a:ext cx="4581250" cy="6871876"/>
            </a:xfrm>
            <a:prstGeom prst="rect">
              <a:avLst/>
            </a:prstGeom>
          </p:spPr>
        </p:pic>
        <p:sp>
          <p:nvSpPr>
            <p:cNvPr id="5" name="ZoneTexte 4">
              <a:extLst>
                <a:ext uri="{FF2B5EF4-FFF2-40B4-BE49-F238E27FC236}">
                  <a16:creationId xmlns:a16="http://schemas.microsoft.com/office/drawing/2014/main" id="{B95EF3C9-5D89-4470-A654-26DF1E363D6B}"/>
                </a:ext>
              </a:extLst>
            </p:cNvPr>
            <p:cNvSpPr txBox="1"/>
            <p:nvPr/>
          </p:nvSpPr>
          <p:spPr>
            <a:xfrm>
              <a:off x="11297203" y="6533200"/>
              <a:ext cx="894797" cy="307777"/>
            </a:xfrm>
            <a:prstGeom prst="rect">
              <a:avLst/>
            </a:prstGeom>
            <a:noFill/>
          </p:spPr>
          <p:txBody>
            <a:bodyPr wrap="none" rtlCol="0">
              <a:spAutoFit/>
            </a:bodyPr>
            <a:lstStyle/>
            <a:p>
              <a:r>
                <a:rPr lang="fr-FR" sz="1400" dirty="0">
                  <a:solidFill>
                    <a:schemeClr val="bg2">
                      <a:lumMod val="75000"/>
                    </a:schemeClr>
                  </a:solidFill>
                </a:rPr>
                <a:t>© SpaceX</a:t>
              </a:r>
            </a:p>
          </p:txBody>
        </p:sp>
      </p:grpSp>
    </p:spTree>
    <p:extLst>
      <p:ext uri="{BB962C8B-B14F-4D97-AF65-F5344CB8AC3E}">
        <p14:creationId xmlns:p14="http://schemas.microsoft.com/office/powerpoint/2010/main" val="2240584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8B3BDFB-5AEF-4F76-85D3-B8C303BDEB17}"/>
              </a:ext>
            </a:extLst>
          </p:cNvPr>
          <p:cNvSpPr>
            <a:spLocks noGrp="1"/>
          </p:cNvSpPr>
          <p:nvPr>
            <p:ph type="title"/>
          </p:nvPr>
        </p:nvSpPr>
        <p:spPr/>
        <p:txBody>
          <a:bodyPr/>
          <a:lstStyle/>
          <a:p>
            <a:r>
              <a:rPr lang="fr-FR"/>
              <a:t>Segment sol</a:t>
            </a:r>
            <a:endParaRPr lang="fr-FR" dirty="0"/>
          </a:p>
        </p:txBody>
      </p:sp>
      <p:sp>
        <p:nvSpPr>
          <p:cNvPr id="5" name="Espace réservé du texte 4">
            <a:extLst>
              <a:ext uri="{FF2B5EF4-FFF2-40B4-BE49-F238E27FC236}">
                <a16:creationId xmlns:a16="http://schemas.microsoft.com/office/drawing/2014/main" id="{3A5E5711-0CB1-4089-8D0D-29BB2CC3A62C}"/>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31542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Une image contenant capture d’écran&#10;&#10;Description générée automatiquement">
            <a:extLst>
              <a:ext uri="{FF2B5EF4-FFF2-40B4-BE49-F238E27FC236}">
                <a16:creationId xmlns:a16="http://schemas.microsoft.com/office/drawing/2014/main" id="{63636DB4-6987-457F-919F-9B78CD321ABC}"/>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34278" y="0"/>
            <a:ext cx="11091104" cy="6858000"/>
          </a:xfrm>
        </p:spPr>
      </p:pic>
    </p:spTree>
    <p:extLst>
      <p:ext uri="{BB962C8B-B14F-4D97-AF65-F5344CB8AC3E}">
        <p14:creationId xmlns:p14="http://schemas.microsoft.com/office/powerpoint/2010/main" val="215593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CB74B0E-29FC-4265-AFED-AB1810006E57}"/>
              </a:ext>
            </a:extLst>
          </p:cNvPr>
          <p:cNvSpPr>
            <a:spLocks noGrp="1"/>
          </p:cNvSpPr>
          <p:nvPr>
            <p:ph type="title"/>
          </p:nvPr>
        </p:nvSpPr>
        <p:spPr>
          <a:xfrm>
            <a:off x="838199" y="537883"/>
            <a:ext cx="4783697" cy="1942810"/>
          </a:xfrm>
        </p:spPr>
        <p:txBody>
          <a:bodyPr anchor="b">
            <a:normAutofit/>
          </a:bodyPr>
          <a:lstStyle/>
          <a:p>
            <a:r>
              <a:rPr lang="fr-FR" sz="4000"/>
              <a:t>Surface Water &amp; Ocean Topography</a:t>
            </a:r>
            <a:endParaRPr lang="fr-FR" sz="4000" dirty="0"/>
          </a:p>
        </p:txBody>
      </p:sp>
      <p:sp>
        <p:nvSpPr>
          <p:cNvPr id="5" name="Espace réservé du contenu 4">
            <a:extLst>
              <a:ext uri="{FF2B5EF4-FFF2-40B4-BE49-F238E27FC236}">
                <a16:creationId xmlns:a16="http://schemas.microsoft.com/office/drawing/2014/main" id="{88888070-2C27-4E01-802C-29B461FBCE3C}"/>
              </a:ext>
            </a:extLst>
          </p:cNvPr>
          <p:cNvSpPr>
            <a:spLocks noGrp="1"/>
          </p:cNvSpPr>
          <p:nvPr>
            <p:ph idx="1"/>
          </p:nvPr>
        </p:nvSpPr>
        <p:spPr>
          <a:xfrm>
            <a:off x="838199" y="2686323"/>
            <a:ext cx="4783697" cy="3433583"/>
          </a:xfrm>
        </p:spPr>
        <p:txBody>
          <a:bodyPr>
            <a:normAutofit/>
          </a:bodyPr>
          <a:lstStyle/>
          <a:p>
            <a:pPr marL="0" indent="0">
              <a:buNone/>
            </a:pPr>
            <a:r>
              <a:rPr lang="fr-FR" sz="1900"/>
              <a:t>Un nouveau concept de satellite pour l’étude et le suivi des eaux continentales et de l’océan</a:t>
            </a:r>
          </a:p>
          <a:p>
            <a:r>
              <a:rPr lang="fr-FR" sz="1900"/>
              <a:t>Un partenariat entre la Nasa, le Cnes, l’Agence Spatiale Canadienne et celle du Royaume Uni, </a:t>
            </a:r>
          </a:p>
          <a:p>
            <a:r>
              <a:rPr lang="fr-FR" sz="1900"/>
              <a:t>Basé sur 25 ans de coopération Cnes/Nasa en altimétrie, avec Topex/Poséidon et la série des Jason.</a:t>
            </a:r>
          </a:p>
          <a:p>
            <a:r>
              <a:rPr lang="fr-FR" sz="1900"/>
              <a:t>Mesures des hauteurs d’eau sur rivières et fleuves, lacs et zones inondées ; amélioration des observations sur océan. </a:t>
            </a:r>
          </a:p>
          <a:p>
            <a:pPr marL="0" indent="0">
              <a:buNone/>
            </a:pPr>
            <a:endParaRPr lang="fr-FR" sz="1900"/>
          </a:p>
        </p:txBody>
      </p:sp>
      <p:grpSp>
        <p:nvGrpSpPr>
          <p:cNvPr id="8" name="Groupe 7">
            <a:extLst>
              <a:ext uri="{FF2B5EF4-FFF2-40B4-BE49-F238E27FC236}">
                <a16:creationId xmlns:a16="http://schemas.microsoft.com/office/drawing/2014/main" id="{37002DDE-3490-4072-868A-BE5EF57A13BF}"/>
              </a:ext>
            </a:extLst>
          </p:cNvPr>
          <p:cNvGrpSpPr/>
          <p:nvPr/>
        </p:nvGrpSpPr>
        <p:grpSpPr>
          <a:xfrm>
            <a:off x="6095123" y="537882"/>
            <a:ext cx="5151976" cy="5582023"/>
            <a:chOff x="5775434" y="0"/>
            <a:chExt cx="6416565" cy="6952170"/>
          </a:xfrm>
        </p:grpSpPr>
        <p:pic>
          <p:nvPicPr>
            <p:cNvPr id="7" name="Image 6">
              <a:extLst>
                <a:ext uri="{FF2B5EF4-FFF2-40B4-BE49-F238E27FC236}">
                  <a16:creationId xmlns:a16="http://schemas.microsoft.com/office/drawing/2014/main" id="{E84BA57A-174C-402A-8084-741E539E24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5434" y="0"/>
              <a:ext cx="6416565" cy="6952170"/>
            </a:xfrm>
            <a:prstGeom prst="rect">
              <a:avLst/>
            </a:prstGeom>
          </p:spPr>
        </p:pic>
        <p:sp>
          <p:nvSpPr>
            <p:cNvPr id="6" name="ZoneTexte 5">
              <a:extLst>
                <a:ext uri="{FF2B5EF4-FFF2-40B4-BE49-F238E27FC236}">
                  <a16:creationId xmlns:a16="http://schemas.microsoft.com/office/drawing/2014/main" id="{5472C53C-8A39-4241-9595-2B96A3927FD9}"/>
                </a:ext>
              </a:extLst>
            </p:cNvPr>
            <p:cNvSpPr txBox="1"/>
            <p:nvPr/>
          </p:nvSpPr>
          <p:spPr>
            <a:xfrm>
              <a:off x="11467121" y="6550213"/>
              <a:ext cx="724878" cy="307777"/>
            </a:xfrm>
            <a:prstGeom prst="rect">
              <a:avLst/>
            </a:prstGeom>
            <a:noFill/>
          </p:spPr>
          <p:txBody>
            <a:bodyPr wrap="none" rtlCol="0">
              <a:normAutofit/>
            </a:bodyPr>
            <a:lstStyle/>
            <a:p>
              <a:pPr>
                <a:lnSpc>
                  <a:spcPct val="90000"/>
                </a:lnSpc>
                <a:spcAft>
                  <a:spcPts val="600"/>
                </a:spcAft>
              </a:pPr>
              <a:r>
                <a:rPr lang="fr-FR" sz="900">
                  <a:solidFill>
                    <a:schemeClr val="bg1"/>
                  </a:solidFill>
                </a:rPr>
                <a:t>© Cnes</a:t>
              </a:r>
            </a:p>
          </p:txBody>
        </p:sp>
      </p:grpSp>
    </p:spTree>
    <p:extLst>
      <p:ext uri="{BB962C8B-B14F-4D97-AF65-F5344CB8AC3E}">
        <p14:creationId xmlns:p14="http://schemas.microsoft.com/office/powerpoint/2010/main" val="333995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98FF12-F1C9-480A-9B69-F53029A921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Titre 1">
            <a:extLst>
              <a:ext uri="{FF2B5EF4-FFF2-40B4-BE49-F238E27FC236}">
                <a16:creationId xmlns:a16="http://schemas.microsoft.com/office/drawing/2014/main" id="{EDA37429-4F3B-415A-8B20-C56B64B07EDD}"/>
              </a:ext>
            </a:extLst>
          </p:cNvPr>
          <p:cNvSpPr>
            <a:spLocks noGrp="1"/>
          </p:cNvSpPr>
          <p:nvPr>
            <p:ph type="title"/>
          </p:nvPr>
        </p:nvSpPr>
        <p:spPr>
          <a:xfrm>
            <a:off x="709448" y="1913950"/>
            <a:ext cx="4204137" cy="1342754"/>
          </a:xfrm>
        </p:spPr>
        <p:txBody>
          <a:bodyPr>
            <a:normAutofit/>
          </a:bodyPr>
          <a:lstStyle/>
          <a:p>
            <a:pPr algn="ctr"/>
            <a:r>
              <a:rPr lang="fr-FR" sz="36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Gestion du partage des eaux</a:t>
            </a:r>
            <a:endParaRPr lang="fr-FR" sz="3600" dirty="0">
              <a:solidFill>
                <a:schemeClr val="bg1"/>
              </a:solidFill>
            </a:endParaRPr>
          </a:p>
        </p:txBody>
      </p:sp>
      <p:sp>
        <p:nvSpPr>
          <p:cNvPr id="3" name="Espace réservé du contenu 2">
            <a:extLst>
              <a:ext uri="{FF2B5EF4-FFF2-40B4-BE49-F238E27FC236}">
                <a16:creationId xmlns:a16="http://schemas.microsoft.com/office/drawing/2014/main" id="{B92A884C-524A-4EC2-A167-F1B74939E06C}"/>
              </a:ext>
            </a:extLst>
          </p:cNvPr>
          <p:cNvSpPr>
            <a:spLocks noGrp="1"/>
          </p:cNvSpPr>
          <p:nvPr>
            <p:ph idx="1"/>
          </p:nvPr>
        </p:nvSpPr>
        <p:spPr>
          <a:xfrm>
            <a:off x="525516" y="3417573"/>
            <a:ext cx="4593021" cy="2619839"/>
          </a:xfrm>
        </p:spPr>
        <p:txBody>
          <a:bodyPr anchor="ctr">
            <a:normAutofit/>
          </a:bodyPr>
          <a:lstStyle/>
          <a:p>
            <a:pPr marL="0" indent="0">
              <a:buNone/>
            </a:pPr>
            <a:r>
              <a:rPr lang="fr-FR" sz="1800" dirty="0">
                <a:solidFill>
                  <a:schemeClr val="bg1"/>
                </a:solidFill>
              </a:rPr>
              <a:t>Le partage d’un cours d’eau donne souvent lieu à des frictions entre États riverains</a:t>
            </a:r>
            <a:r>
              <a:rPr lang="en-US" sz="1800" dirty="0">
                <a:solidFill>
                  <a:schemeClr val="bg1"/>
                </a:solidFill>
              </a:rPr>
              <a:t>. </a:t>
            </a:r>
            <a:r>
              <a:rPr lang="fr-FR" sz="1800" dirty="0">
                <a:solidFill>
                  <a:schemeClr val="bg1"/>
                </a:solidFill>
              </a:rPr>
              <a:t>Swot permet de fournir des données au niveau mondial et contribue ainsi aux systèmes de suivi des bassins hydrographiques.</a:t>
            </a:r>
            <a:endParaRPr lang="en-US" sz="1800" dirty="0">
              <a:solidFill>
                <a:schemeClr val="bg1"/>
              </a:solidFill>
            </a:endParaRPr>
          </a:p>
          <a:p>
            <a:endParaRPr lang="fr-FR" sz="1800" dirty="0">
              <a:solidFill>
                <a:schemeClr val="bg1"/>
              </a:solidFill>
            </a:endParaRPr>
          </a:p>
          <a:p>
            <a:pPr marL="0" indent="0">
              <a:buNone/>
            </a:pPr>
            <a:r>
              <a:rPr lang="en-US" sz="1800" dirty="0">
                <a:solidFill>
                  <a:schemeClr val="bg1"/>
                </a:solidFill>
                <a:sym typeface="Webdings" panose="05030102010509060703" pitchFamily="18" charset="2"/>
              </a:rPr>
              <a:t></a:t>
            </a:r>
            <a:r>
              <a:rPr lang="en-US" sz="1800" dirty="0">
                <a:solidFill>
                  <a:schemeClr val="bg1"/>
                </a:solidFill>
              </a:rPr>
              <a:t> </a:t>
            </a:r>
            <a:r>
              <a:rPr lang="fr-FR" sz="1800" dirty="0">
                <a:solidFill>
                  <a:schemeClr val="bg1"/>
                </a:solidFill>
              </a:rPr>
              <a:t>40% de la population mondiale vit dans des bassins hydrographiques partagés par au moins deux pays. </a:t>
            </a:r>
          </a:p>
          <a:p>
            <a:endParaRPr lang="fr-FR" sz="1800" dirty="0">
              <a:solidFill>
                <a:schemeClr val="bg1"/>
              </a:solidFill>
            </a:endParaRPr>
          </a:p>
        </p:txBody>
      </p:sp>
      <p:sp>
        <p:nvSpPr>
          <p:cNvPr id="7" name="ZoneTexte 6">
            <a:extLst>
              <a:ext uri="{FF2B5EF4-FFF2-40B4-BE49-F238E27FC236}">
                <a16:creationId xmlns:a16="http://schemas.microsoft.com/office/drawing/2014/main" id="{06FECE7A-7EA6-4E52-812E-14C1884023B0}"/>
              </a:ext>
            </a:extLst>
          </p:cNvPr>
          <p:cNvSpPr txBox="1"/>
          <p:nvPr/>
        </p:nvSpPr>
        <p:spPr>
          <a:xfrm>
            <a:off x="11547143" y="6581552"/>
            <a:ext cx="644857" cy="307777"/>
          </a:xfrm>
          <a:prstGeom prst="rect">
            <a:avLst/>
          </a:prstGeom>
          <a:noFill/>
        </p:spPr>
        <p:txBody>
          <a:bodyPr wrap="none" rtlCol="0">
            <a:spAutoFit/>
          </a:bodyPr>
          <a:lstStyle/>
          <a:p>
            <a:pPr>
              <a:spcAft>
                <a:spcPts val="600"/>
              </a:spcAft>
            </a:pPr>
            <a:r>
              <a:rPr lang="fr-FR" sz="1400" dirty="0">
                <a:solidFill>
                  <a:schemeClr val="bg2">
                    <a:lumMod val="50000"/>
                  </a:schemeClr>
                </a:solidFill>
              </a:rPr>
              <a:t>© ESA</a:t>
            </a:r>
            <a:endParaRPr lang="fr-FR" sz="1400">
              <a:solidFill>
                <a:schemeClr val="bg2">
                  <a:lumMod val="50000"/>
                </a:schemeClr>
              </a:solidFill>
            </a:endParaRPr>
          </a:p>
        </p:txBody>
      </p:sp>
      <p:grpSp>
        <p:nvGrpSpPr>
          <p:cNvPr id="12" name="Groupe 11">
            <a:extLst>
              <a:ext uri="{FF2B5EF4-FFF2-40B4-BE49-F238E27FC236}">
                <a16:creationId xmlns:a16="http://schemas.microsoft.com/office/drawing/2014/main" id="{52A64156-3267-4099-B75A-900A24E0D273}"/>
              </a:ext>
            </a:extLst>
          </p:cNvPr>
          <p:cNvGrpSpPr/>
          <p:nvPr/>
        </p:nvGrpSpPr>
        <p:grpSpPr>
          <a:xfrm>
            <a:off x="180000" y="6480000"/>
            <a:ext cx="813818" cy="276018"/>
            <a:chOff x="220980" y="6445457"/>
            <a:chExt cx="813818" cy="276018"/>
          </a:xfrm>
        </p:grpSpPr>
        <p:pic>
          <p:nvPicPr>
            <p:cNvPr id="13" name="Image 12">
              <a:extLst>
                <a:ext uri="{FF2B5EF4-FFF2-40B4-BE49-F238E27FC236}">
                  <a16:creationId xmlns:a16="http://schemas.microsoft.com/office/drawing/2014/main" id="{54655770-007F-4154-B451-F40ED935A2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0980" y="6445457"/>
              <a:ext cx="813818" cy="152400"/>
            </a:xfrm>
            <a:prstGeom prst="rect">
              <a:avLst/>
            </a:prstGeom>
          </p:spPr>
        </p:pic>
        <p:sp>
          <p:nvSpPr>
            <p:cNvPr id="15" name="ZoneTexte 14">
              <a:extLst>
                <a:ext uri="{FF2B5EF4-FFF2-40B4-BE49-F238E27FC236}">
                  <a16:creationId xmlns:a16="http://schemas.microsoft.com/office/drawing/2014/main" id="{C056B6DB-D443-4DBA-8EBE-14C9414BE0C0}"/>
                </a:ext>
              </a:extLst>
            </p:cNvPr>
            <p:cNvSpPr txBox="1"/>
            <p:nvPr userDrawn="1"/>
          </p:nvSpPr>
          <p:spPr>
            <a:xfrm>
              <a:off x="220980" y="6582976"/>
              <a:ext cx="813818" cy="138499"/>
            </a:xfrm>
            <a:prstGeom prst="rect">
              <a:avLst/>
            </a:prstGeom>
            <a:noFill/>
          </p:spPr>
          <p:txBody>
            <a:bodyPr wrap="square" lIns="0" tIns="0" rIns="0" bIns="0" rtlCol="0">
              <a:spAutoFit/>
            </a:bodyPr>
            <a:lstStyle/>
            <a:p>
              <a:pPr algn="ctr"/>
              <a:r>
                <a:rPr lang="fr-FR" sz="900" b="1" dirty="0">
                  <a:solidFill>
                    <a:schemeClr val="bg2"/>
                  </a:solidFill>
                  <a:latin typeface="Arial" panose="020B0604020202020204" pitchFamily="34" charset="0"/>
                  <a:cs typeface="Arial" panose="020B0604020202020204" pitchFamily="34" charset="0"/>
                </a:rPr>
                <a:t>Cnes/Aviso</a:t>
              </a:r>
            </a:p>
          </p:txBody>
        </p:sp>
      </p:grpSp>
    </p:spTree>
    <p:extLst>
      <p:ext uri="{BB962C8B-B14F-4D97-AF65-F5344CB8AC3E}">
        <p14:creationId xmlns:p14="http://schemas.microsoft.com/office/powerpoint/2010/main" val="108833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443D9-79F0-4B97-90C2-E7532F4D27E7}"/>
              </a:ext>
            </a:extLst>
          </p:cNvPr>
          <p:cNvSpPr>
            <a:spLocks noGrp="1"/>
          </p:cNvSpPr>
          <p:nvPr>
            <p:ph type="title"/>
          </p:nvPr>
        </p:nvSpPr>
        <p:spPr>
          <a:xfrm>
            <a:off x="655320" y="365125"/>
            <a:ext cx="5440680" cy="1692794"/>
          </a:xfrm>
        </p:spPr>
        <p:txBody>
          <a:bodyPr>
            <a:noAutofit/>
          </a:bodyPr>
          <a:lstStyle/>
          <a:p>
            <a:r>
              <a:rPr lang="fr-FR" sz="4000" dirty="0"/>
              <a:t>Prévisions météorologiques et climatiques plus précises</a:t>
            </a:r>
          </a:p>
        </p:txBody>
      </p:sp>
      <p:sp>
        <p:nvSpPr>
          <p:cNvPr id="3" name="Espace réservé du contenu 2">
            <a:extLst>
              <a:ext uri="{FF2B5EF4-FFF2-40B4-BE49-F238E27FC236}">
                <a16:creationId xmlns:a16="http://schemas.microsoft.com/office/drawing/2014/main" id="{61C7AA14-C670-4C9E-9247-498978679040}"/>
              </a:ext>
            </a:extLst>
          </p:cNvPr>
          <p:cNvSpPr>
            <a:spLocks noGrp="1"/>
          </p:cNvSpPr>
          <p:nvPr>
            <p:ph idx="1"/>
          </p:nvPr>
        </p:nvSpPr>
        <p:spPr>
          <a:xfrm>
            <a:off x="655321" y="2575033"/>
            <a:ext cx="5223528" cy="3917837"/>
          </a:xfrm>
        </p:spPr>
        <p:txBody>
          <a:bodyPr>
            <a:normAutofit fontScale="85000" lnSpcReduction="20000"/>
          </a:bodyPr>
          <a:lstStyle/>
          <a:p>
            <a:pPr marL="0" indent="0">
              <a:buNone/>
            </a:pPr>
            <a:r>
              <a:rPr lang="fr-FR" dirty="0"/>
              <a:t>Swot fournit des conditions initiales et aux limites sur l’état de surface des océans et l’état hydrologique des bassins versants, grâce auxquelles les prévisions météorologiques et climatiques, surtout saisonnières, peuvent être plus précises</a:t>
            </a:r>
            <a:endParaRPr lang="en-US" dirty="0"/>
          </a:p>
          <a:p>
            <a:pPr marL="0" indent="0">
              <a:buNone/>
            </a:pPr>
            <a:endParaRPr lang="en-US" sz="2400" dirty="0"/>
          </a:p>
          <a:p>
            <a:pPr marL="0" indent="0">
              <a:buNone/>
            </a:pPr>
            <a:endParaRPr lang="en-US" sz="2400" dirty="0"/>
          </a:p>
          <a:p>
            <a:endParaRPr lang="en-US" sz="1800" dirty="0"/>
          </a:p>
          <a:p>
            <a:pPr marL="0" indent="0">
              <a:buNone/>
            </a:pPr>
            <a:endParaRPr lang="en-US" sz="1800" dirty="0"/>
          </a:p>
          <a:p>
            <a:pPr marL="0" indent="0">
              <a:buNone/>
            </a:pPr>
            <a:endParaRPr lang="fr-FR" sz="1800" dirty="0"/>
          </a:p>
          <a:p>
            <a:pPr marL="0" indent="0">
              <a:buNone/>
            </a:pPr>
            <a:r>
              <a:rPr lang="en-US" sz="1800" dirty="0">
                <a:sym typeface="Webdings" panose="05030102010509060703" pitchFamily="18" charset="2"/>
              </a:rPr>
              <a:t></a:t>
            </a:r>
            <a:r>
              <a:rPr lang="en-US" sz="1800" dirty="0"/>
              <a:t> </a:t>
            </a:r>
            <a:r>
              <a:rPr lang="fr-FR" sz="1800" dirty="0"/>
              <a:t>30% du PIB mondial - soit l’équivalent de 18 000 milliards de dollars de produits et de services - sont dépendants de la météo.</a:t>
            </a:r>
          </a:p>
          <a:p>
            <a:endParaRPr lang="fr-FR" sz="1800" dirty="0"/>
          </a:p>
        </p:txBody>
      </p:sp>
      <p:pic>
        <p:nvPicPr>
          <p:cNvPr id="5" name="Image 4" descr="Une image contenant imprimante, équipement électronique&#10;&#10;Description générée automatiquement">
            <a:extLst>
              <a:ext uri="{FF2B5EF4-FFF2-40B4-BE49-F238E27FC236}">
                <a16:creationId xmlns:a16="http://schemas.microsoft.com/office/drawing/2014/main" id="{62172D76-DD47-433D-8594-C9D477813F3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6" name="ZoneTexte 5">
            <a:extLst>
              <a:ext uri="{FF2B5EF4-FFF2-40B4-BE49-F238E27FC236}">
                <a16:creationId xmlns:a16="http://schemas.microsoft.com/office/drawing/2014/main" id="{C8F9FB77-8024-4AC9-B3A8-CDDEC8011FD0}"/>
              </a:ext>
            </a:extLst>
          </p:cNvPr>
          <p:cNvSpPr txBox="1"/>
          <p:nvPr/>
        </p:nvSpPr>
        <p:spPr>
          <a:xfrm>
            <a:off x="11536679" y="5009512"/>
            <a:ext cx="724878" cy="307777"/>
          </a:xfrm>
          <a:prstGeom prst="rect">
            <a:avLst/>
          </a:prstGeom>
          <a:noFill/>
        </p:spPr>
        <p:txBody>
          <a:bodyPr wrap="none" rtlCol="0">
            <a:spAutoFit/>
          </a:bodyPr>
          <a:lstStyle/>
          <a:p>
            <a:r>
              <a:rPr lang="fr-FR" sz="1400" dirty="0">
                <a:solidFill>
                  <a:schemeClr val="bg1"/>
                </a:solidFill>
              </a:rPr>
              <a:t>© Cnes</a:t>
            </a:r>
          </a:p>
        </p:txBody>
      </p:sp>
    </p:spTree>
    <p:extLst>
      <p:ext uri="{BB962C8B-B14F-4D97-AF65-F5344CB8AC3E}">
        <p14:creationId xmlns:p14="http://schemas.microsoft.com/office/powerpoint/2010/main" val="127228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3575F-61F4-42D4-BE6E-1970A7AA9CB8}"/>
              </a:ext>
            </a:extLst>
          </p:cNvPr>
          <p:cNvSpPr>
            <a:spLocks noGrp="1"/>
          </p:cNvSpPr>
          <p:nvPr>
            <p:ph type="title"/>
          </p:nvPr>
        </p:nvSpPr>
        <p:spPr>
          <a:xfrm>
            <a:off x="838199" y="537883"/>
            <a:ext cx="4783697" cy="1942810"/>
          </a:xfrm>
        </p:spPr>
        <p:txBody>
          <a:bodyPr anchor="b">
            <a:normAutofit/>
          </a:bodyPr>
          <a:lstStyle/>
          <a:p>
            <a:r>
              <a:rPr lang="fr-FR" sz="3700"/>
              <a:t>Gestion de l’eau pour la consommation urbaine, industrielle et agricole</a:t>
            </a:r>
          </a:p>
        </p:txBody>
      </p:sp>
      <p:sp>
        <p:nvSpPr>
          <p:cNvPr id="3" name="Espace réservé du contenu 2">
            <a:extLst>
              <a:ext uri="{FF2B5EF4-FFF2-40B4-BE49-F238E27FC236}">
                <a16:creationId xmlns:a16="http://schemas.microsoft.com/office/drawing/2014/main" id="{3E5E9BC1-DA33-4F98-9AE0-19D9246C68FF}"/>
              </a:ext>
            </a:extLst>
          </p:cNvPr>
          <p:cNvSpPr>
            <a:spLocks noGrp="1"/>
          </p:cNvSpPr>
          <p:nvPr>
            <p:ph idx="1"/>
          </p:nvPr>
        </p:nvSpPr>
        <p:spPr>
          <a:xfrm>
            <a:off x="838199" y="2686323"/>
            <a:ext cx="4783697" cy="3433583"/>
          </a:xfrm>
        </p:spPr>
        <p:txBody>
          <a:bodyPr>
            <a:normAutofit/>
          </a:bodyPr>
          <a:lstStyle/>
          <a:p>
            <a:pPr marL="0" indent="0">
              <a:buNone/>
            </a:pPr>
            <a:r>
              <a:rPr lang="fr-FR" sz="2000" dirty="0"/>
              <a:t>Les données de Swot contribuent, au niveau mondial, à fournir aux services des eaux et aux sociétés d’exploitation des données sur les grands réservoirs, les bassins et les fleuves les plus conséquents, leur permettant ainsi de mieux anticiper la gestion des réserves d’eau.</a:t>
            </a:r>
          </a:p>
          <a:p>
            <a:pPr marL="0" indent="0">
              <a:buNone/>
            </a:pPr>
            <a:endParaRPr lang="fr-FR" sz="2000" dirty="0"/>
          </a:p>
          <a:p>
            <a:pPr marL="0" indent="0">
              <a:buNone/>
            </a:pPr>
            <a:r>
              <a:rPr lang="en-US" sz="2000" dirty="0">
                <a:sym typeface="Webdings" panose="05030102010509060703" pitchFamily="18" charset="2"/>
              </a:rPr>
              <a:t></a:t>
            </a:r>
            <a:r>
              <a:rPr lang="en-US" sz="2000" dirty="0"/>
              <a:t> </a:t>
            </a:r>
            <a:r>
              <a:rPr lang="fr-FR" sz="2000" dirty="0"/>
              <a:t>Le secteur du service des eaux développe un chiffre d’affaires mondial de 125 milliards d’euros</a:t>
            </a:r>
          </a:p>
        </p:txBody>
      </p:sp>
      <p:grpSp>
        <p:nvGrpSpPr>
          <p:cNvPr id="10" name="Groupe 9">
            <a:extLst>
              <a:ext uri="{FF2B5EF4-FFF2-40B4-BE49-F238E27FC236}">
                <a16:creationId xmlns:a16="http://schemas.microsoft.com/office/drawing/2014/main" id="{EE6372DE-274F-489C-9F40-2C7400C90705}"/>
              </a:ext>
            </a:extLst>
          </p:cNvPr>
          <p:cNvGrpSpPr/>
          <p:nvPr/>
        </p:nvGrpSpPr>
        <p:grpSpPr>
          <a:xfrm>
            <a:off x="5992500" y="537882"/>
            <a:ext cx="5357223" cy="5582023"/>
            <a:chOff x="-1" y="999461"/>
            <a:chExt cx="5820819" cy="6065072"/>
          </a:xfrm>
        </p:grpSpPr>
        <p:pic>
          <p:nvPicPr>
            <p:cNvPr id="9" name="Image 8">
              <a:extLst>
                <a:ext uri="{FF2B5EF4-FFF2-40B4-BE49-F238E27FC236}">
                  <a16:creationId xmlns:a16="http://schemas.microsoft.com/office/drawing/2014/main" id="{28506C4E-D955-4C77-8DAD-93EA2EB25C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23" y="999461"/>
              <a:ext cx="5793095" cy="6065072"/>
            </a:xfrm>
            <a:prstGeom prst="rect">
              <a:avLst/>
            </a:prstGeom>
          </p:spPr>
        </p:pic>
        <p:sp>
          <p:nvSpPr>
            <p:cNvPr id="8" name="ZoneTexte 7">
              <a:extLst>
                <a:ext uri="{FF2B5EF4-FFF2-40B4-BE49-F238E27FC236}">
                  <a16:creationId xmlns:a16="http://schemas.microsoft.com/office/drawing/2014/main" id="{AD8BCC2B-5285-4AAE-872F-9C8FEFDCF257}"/>
                </a:ext>
              </a:extLst>
            </p:cNvPr>
            <p:cNvSpPr txBox="1"/>
            <p:nvPr/>
          </p:nvSpPr>
          <p:spPr>
            <a:xfrm>
              <a:off x="-1" y="6582557"/>
              <a:ext cx="766557" cy="307777"/>
            </a:xfrm>
            <a:prstGeom prst="rect">
              <a:avLst/>
            </a:prstGeom>
            <a:noFill/>
          </p:spPr>
          <p:txBody>
            <a:bodyPr wrap="none" rtlCol="0">
              <a:normAutofit/>
            </a:bodyPr>
            <a:lstStyle/>
            <a:p>
              <a:pPr>
                <a:lnSpc>
                  <a:spcPct val="90000"/>
                </a:lnSpc>
                <a:spcAft>
                  <a:spcPts val="600"/>
                </a:spcAft>
              </a:pPr>
              <a:r>
                <a:rPr lang="fr-FR" sz="1300">
                  <a:solidFill>
                    <a:schemeClr val="bg2">
                      <a:lumMod val="50000"/>
                    </a:schemeClr>
                  </a:solidFill>
                </a:rPr>
                <a:t>© USGS</a:t>
              </a:r>
            </a:p>
          </p:txBody>
        </p:sp>
      </p:grpSp>
    </p:spTree>
    <p:extLst>
      <p:ext uri="{BB962C8B-B14F-4D97-AF65-F5344CB8AC3E}">
        <p14:creationId xmlns:p14="http://schemas.microsoft.com/office/powerpoint/2010/main" val="1195550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391A5-4031-475D-81FF-62CCBE6FF4F3}"/>
              </a:ext>
            </a:extLst>
          </p:cNvPr>
          <p:cNvSpPr>
            <a:spLocks noGrp="1"/>
          </p:cNvSpPr>
          <p:nvPr>
            <p:ph type="title"/>
          </p:nvPr>
        </p:nvSpPr>
        <p:spPr>
          <a:xfrm>
            <a:off x="835155" y="525195"/>
            <a:ext cx="3986155" cy="2806506"/>
          </a:xfrm>
        </p:spPr>
        <p:txBody>
          <a:bodyPr anchor="b">
            <a:normAutofit/>
          </a:bodyPr>
          <a:lstStyle/>
          <a:p>
            <a:r>
              <a:rPr lang="fr-FR" sz="4000" b="1" dirty="0"/>
              <a:t>Meilleure modélisation des inondations</a:t>
            </a:r>
            <a:endParaRPr lang="fr-FR" sz="4000" dirty="0"/>
          </a:p>
        </p:txBody>
      </p:sp>
      <p:sp>
        <p:nvSpPr>
          <p:cNvPr id="3" name="Espace réservé du contenu 2">
            <a:extLst>
              <a:ext uri="{FF2B5EF4-FFF2-40B4-BE49-F238E27FC236}">
                <a16:creationId xmlns:a16="http://schemas.microsoft.com/office/drawing/2014/main" id="{B1951B0C-E3EF-492B-8E52-3C8229104D36}"/>
              </a:ext>
            </a:extLst>
          </p:cNvPr>
          <p:cNvSpPr>
            <a:spLocks noGrp="1"/>
          </p:cNvSpPr>
          <p:nvPr>
            <p:ph idx="1"/>
          </p:nvPr>
        </p:nvSpPr>
        <p:spPr>
          <a:xfrm>
            <a:off x="835155" y="3526300"/>
            <a:ext cx="3986155" cy="2588458"/>
          </a:xfrm>
        </p:spPr>
        <p:txBody>
          <a:bodyPr>
            <a:normAutofit/>
          </a:bodyPr>
          <a:lstStyle/>
          <a:p>
            <a:pPr marL="0" indent="0">
              <a:buFont typeface="Arial" panose="020B0604020202020204" pitchFamily="34" charset="0"/>
              <a:buNone/>
            </a:pPr>
            <a:r>
              <a:rPr lang="fr-FR" sz="1400" dirty="0"/>
              <a:t>Les crues des rivières, ainsi que les inondations en milieu côtier, sont parmi les phénomènes naturels les plus désastreux. Swot mesure les niveaux d’eau atteints lors d’inondations et de crues avec une plus grande fiabilité.</a:t>
            </a:r>
            <a:endParaRPr lang="en-US" sz="1400" dirty="0"/>
          </a:p>
          <a:p>
            <a:pPr marL="0" indent="0">
              <a:buFont typeface="Arial" panose="020B0604020202020204" pitchFamily="34" charset="0"/>
              <a:buNone/>
            </a:pPr>
            <a:endParaRPr lang="fr-FR" sz="1400" dirty="0"/>
          </a:p>
          <a:p>
            <a:pPr marL="0" indent="0">
              <a:buFont typeface="Arial" panose="020B0604020202020204" pitchFamily="34" charset="0"/>
              <a:buNone/>
            </a:pPr>
            <a:r>
              <a:rPr lang="en-US" sz="1400" dirty="0">
                <a:sym typeface="Webdings" panose="05030102010509060703" pitchFamily="18" charset="2"/>
              </a:rPr>
              <a:t></a:t>
            </a:r>
            <a:r>
              <a:rPr lang="en-US" sz="1400" dirty="0"/>
              <a:t> </a:t>
            </a:r>
            <a:r>
              <a:rPr lang="fr-FR" sz="1400" dirty="0"/>
              <a:t>51% des victimes de catastrophes naturelles entre 1974 et 2003 sont dues à des inondations (36 % à des sécheresses), soit plus de 2,5 milliards de personnes.</a:t>
            </a:r>
          </a:p>
          <a:p>
            <a:endParaRPr lang="fr-FR" sz="1400" dirty="0"/>
          </a:p>
        </p:txBody>
      </p:sp>
      <p:sp>
        <p:nvSpPr>
          <p:cNvPr id="8" name="ZoneTexte 7">
            <a:extLst>
              <a:ext uri="{FF2B5EF4-FFF2-40B4-BE49-F238E27FC236}">
                <a16:creationId xmlns:a16="http://schemas.microsoft.com/office/drawing/2014/main" id="{0301928A-7A20-4159-87AC-FE023333CAA3}"/>
              </a:ext>
            </a:extLst>
          </p:cNvPr>
          <p:cNvSpPr txBox="1"/>
          <p:nvPr/>
        </p:nvSpPr>
        <p:spPr>
          <a:xfrm>
            <a:off x="5385297" y="3171577"/>
            <a:ext cx="6806703" cy="354724"/>
          </a:xfrm>
          <a:prstGeom prst="rect">
            <a:avLst/>
          </a:prstGeom>
          <a:solidFill>
            <a:srgbClr val="000000">
              <a:alpha val="50000"/>
            </a:srgbClr>
          </a:solidFill>
          <a:ln>
            <a:noFill/>
          </a:ln>
        </p:spPr>
        <p:txBody>
          <a:bodyPr wrap="square" rtlCol="0">
            <a:noAutofit/>
          </a:bodyPr>
          <a:lstStyle/>
          <a:p>
            <a:pPr algn="ctr">
              <a:spcAft>
                <a:spcPts val="600"/>
              </a:spcAft>
            </a:pPr>
            <a:r>
              <a:rPr lang="fr-FR" sz="1300">
                <a:solidFill>
                  <a:srgbClr val="FFFFFF"/>
                </a:solidFill>
              </a:rPr>
              <a:t>© Nasa</a:t>
            </a:r>
          </a:p>
        </p:txBody>
      </p:sp>
      <p:sp>
        <p:nvSpPr>
          <p:cNvPr id="9" name="ZoneTexte 8">
            <a:extLst>
              <a:ext uri="{FF2B5EF4-FFF2-40B4-BE49-F238E27FC236}">
                <a16:creationId xmlns:a16="http://schemas.microsoft.com/office/drawing/2014/main" id="{4FB1C0AE-D67D-40A3-95D6-A0A5E21ABEAB}"/>
              </a:ext>
            </a:extLst>
          </p:cNvPr>
          <p:cNvSpPr txBox="1"/>
          <p:nvPr/>
        </p:nvSpPr>
        <p:spPr>
          <a:xfrm>
            <a:off x="5385297" y="6543688"/>
            <a:ext cx="6806703" cy="335265"/>
          </a:xfrm>
          <a:prstGeom prst="rect">
            <a:avLst/>
          </a:prstGeom>
          <a:solidFill>
            <a:srgbClr val="000000">
              <a:alpha val="50000"/>
            </a:srgbClr>
          </a:solidFill>
          <a:ln>
            <a:noFill/>
          </a:ln>
        </p:spPr>
        <p:txBody>
          <a:bodyPr wrap="square" rtlCol="0">
            <a:noAutofit/>
          </a:bodyPr>
          <a:lstStyle/>
          <a:p>
            <a:pPr algn="ctr">
              <a:spcAft>
                <a:spcPts val="600"/>
              </a:spcAft>
            </a:pPr>
            <a:r>
              <a:rPr lang="fr-FR" sz="1300">
                <a:solidFill>
                  <a:srgbClr val="FFFFFF"/>
                </a:solidFill>
              </a:rPr>
              <a:t>© Nasa</a:t>
            </a:r>
          </a:p>
        </p:txBody>
      </p:sp>
      <p:pic>
        <p:nvPicPr>
          <p:cNvPr id="5" name="Image 4">
            <a:extLst>
              <a:ext uri="{FF2B5EF4-FFF2-40B4-BE49-F238E27FC236}">
                <a16:creationId xmlns:a16="http://schemas.microsoft.com/office/drawing/2014/main" id="{0E35E7E7-C64F-41F1-8EED-D803B75352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8492" y="-20953"/>
            <a:ext cx="6623508" cy="3192530"/>
          </a:xfrm>
          <a:prstGeom prst="rect">
            <a:avLst/>
          </a:prstGeom>
        </p:spPr>
      </p:pic>
      <p:pic>
        <p:nvPicPr>
          <p:cNvPr id="11" name="Image 10">
            <a:extLst>
              <a:ext uri="{FF2B5EF4-FFF2-40B4-BE49-F238E27FC236}">
                <a16:creationId xmlns:a16="http://schemas.microsoft.com/office/drawing/2014/main" id="{784B302F-8F57-48B2-B3DC-BBF49FFA36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8012" y="3471340"/>
            <a:ext cx="6660939" cy="3150624"/>
          </a:xfrm>
          <a:prstGeom prst="rect">
            <a:avLst/>
          </a:prstGeom>
        </p:spPr>
      </p:pic>
    </p:spTree>
    <p:extLst>
      <p:ext uri="{BB962C8B-B14F-4D97-AF65-F5344CB8AC3E}">
        <p14:creationId xmlns:p14="http://schemas.microsoft.com/office/powerpoint/2010/main" val="471378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1C4CE65-CF87-4F30-A354-30B7F5BF7BA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631366" y="342662"/>
            <a:ext cx="2032646" cy="1944908"/>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7" name="Image 6" descr="Une image contenant nature&#10;&#10;Description générée automatiquement">
            <a:extLst>
              <a:ext uri="{FF2B5EF4-FFF2-40B4-BE49-F238E27FC236}">
                <a16:creationId xmlns:a16="http://schemas.microsoft.com/office/drawing/2014/main" id="{1383CA97-4FD7-4CBD-8220-01048B6008D6}"/>
              </a:ext>
            </a:extLst>
          </p:cNvPr>
          <p:cNvPicPr>
            <a:picLocks noChangeAspect="1"/>
          </p:cNvPicPr>
          <p:nvPr/>
        </p:nvPicPr>
        <p:blipFill rotWithShape="1">
          <a:blip r:embed="rId4" cstate="email">
            <a:alphaModFix/>
            <a:extLst>
              <a:ext uri="{28A0092B-C50C-407E-A947-70E740481C1C}">
                <a14:useLocalDpi xmlns:a14="http://schemas.microsoft.com/office/drawing/2010/main"/>
              </a:ext>
            </a:extLst>
          </a:blip>
          <a:srcRect r="-1"/>
          <a:stretch/>
        </p:blipFill>
        <p:spPr>
          <a:xfrm>
            <a:off x="5734231" y="2527224"/>
            <a:ext cx="3316388" cy="3316386"/>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9" name="Image 8" descr="Une image contenant arbre, herbe, extérieur, bâtiment&#10;&#10;Description générée automatiquement">
            <a:extLst>
              <a:ext uri="{FF2B5EF4-FFF2-40B4-BE49-F238E27FC236}">
                <a16:creationId xmlns:a16="http://schemas.microsoft.com/office/drawing/2014/main" id="{BC9D7969-3403-47B4-8921-B724BEE81BF4}"/>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b="-3"/>
          <a:stretch/>
        </p:blipFill>
        <p:spPr>
          <a:xfrm>
            <a:off x="7786846" y="1"/>
            <a:ext cx="4405154" cy="3776782"/>
          </a:xfrm>
          <a:custGeom>
            <a:avLst/>
            <a:gdLst>
              <a:gd name="connsiteX0" fmla="*/ 279221 w 4405154"/>
              <a:gd name="connsiteY0" fmla="*/ 0 h 3776782"/>
              <a:gd name="connsiteX1" fmla="*/ 4405154 w 4405154"/>
              <a:gd name="connsiteY1" fmla="*/ 0 h 3776782"/>
              <a:gd name="connsiteX2" fmla="*/ 4405154 w 4405154"/>
              <a:gd name="connsiteY2" fmla="*/ 3055054 h 3776782"/>
              <a:gd name="connsiteX3" fmla="*/ 4266200 w 4405154"/>
              <a:gd name="connsiteY3" fmla="*/ 3181344 h 3776782"/>
              <a:gd name="connsiteX4" fmla="*/ 2607554 w 4405154"/>
              <a:gd name="connsiteY4" fmla="*/ 3776782 h 3776782"/>
              <a:gd name="connsiteX5" fmla="*/ 0 w 4405154"/>
              <a:gd name="connsiteY5" fmla="*/ 1169228 h 3776782"/>
              <a:gd name="connsiteX6" fmla="*/ 204915 w 4405154"/>
              <a:gd name="connsiteY6" fmla="*/ 154250 h 377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154" h="3776782">
                <a:moveTo>
                  <a:pt x="279221" y="0"/>
                </a:moveTo>
                <a:lnTo>
                  <a:pt x="4405154" y="0"/>
                </a:lnTo>
                <a:lnTo>
                  <a:pt x="4405154" y="3055054"/>
                </a:lnTo>
                <a:lnTo>
                  <a:pt x="4266200" y="3181344"/>
                </a:lnTo>
                <a:cubicBezTo>
                  <a:pt x="3815461" y="3553326"/>
                  <a:pt x="3237603" y="3776782"/>
                  <a:pt x="2607554" y="3776782"/>
                </a:cubicBezTo>
                <a:cubicBezTo>
                  <a:pt x="1167442" y="3776782"/>
                  <a:pt x="0" y="2609341"/>
                  <a:pt x="0" y="1169228"/>
                </a:cubicBezTo>
                <a:cubicBezTo>
                  <a:pt x="0" y="809200"/>
                  <a:pt x="72965" y="466214"/>
                  <a:pt x="204915" y="154250"/>
                </a:cubicBezTo>
                <a:close/>
              </a:path>
            </a:pathLst>
          </a:custGeom>
          <a:effectLst>
            <a:softEdge rad="0"/>
          </a:effectLst>
        </p:spPr>
      </p:pic>
      <p:pic>
        <p:nvPicPr>
          <p:cNvPr id="11" name="Image 10" descr="Une image contenant ciel, extérieur, eau, transport&#10;&#10;Description générée automatiquement">
            <a:extLst>
              <a:ext uri="{FF2B5EF4-FFF2-40B4-BE49-F238E27FC236}">
                <a16:creationId xmlns:a16="http://schemas.microsoft.com/office/drawing/2014/main" id="{5F44AEB2-FE59-4797-A585-96AE50F8FC27}"/>
              </a:ext>
            </a:extLst>
          </p:cNvPr>
          <p:cNvPicPr>
            <a:picLocks noChangeAspect="1"/>
          </p:cNvPicPr>
          <p:nvPr/>
        </p:nvPicPr>
        <p:blipFill rotWithShape="1">
          <a:blip r:embed="rId6" cstate="email">
            <a:alphaModFix/>
            <a:extLst>
              <a:ext uri="{28A0092B-C50C-407E-A947-70E740481C1C}">
                <a14:useLocalDpi xmlns:a14="http://schemas.microsoft.com/office/drawing/2010/main"/>
              </a:ext>
            </a:extLst>
          </a:blip>
          <a:srcRect b="-2"/>
          <a:stretch/>
        </p:blipFill>
        <p:spPr>
          <a:xfrm>
            <a:off x="8738478" y="3917271"/>
            <a:ext cx="3453522" cy="2950205"/>
          </a:xfrm>
          <a:custGeom>
            <a:avLst/>
            <a:gdLst>
              <a:gd name="connsiteX0" fmla="*/ 1901420 w 3453522"/>
              <a:gd name="connsiteY0" fmla="*/ 0 h 2950205"/>
              <a:gd name="connsiteX1" fmla="*/ 3368648 w 3453522"/>
              <a:gd name="connsiteY1" fmla="*/ 691940 h 2950205"/>
              <a:gd name="connsiteX2" fmla="*/ 3453522 w 3453522"/>
              <a:gd name="connsiteY2" fmla="*/ 805440 h 2950205"/>
              <a:gd name="connsiteX3" fmla="*/ 3453522 w 3453522"/>
              <a:gd name="connsiteY3" fmla="*/ 2950205 h 2950205"/>
              <a:gd name="connsiteX4" fmla="*/ 316036 w 3453522"/>
              <a:gd name="connsiteY4" fmla="*/ 2950205 h 2950205"/>
              <a:gd name="connsiteX5" fmla="*/ 229491 w 3453522"/>
              <a:gd name="connsiteY5" fmla="*/ 2807749 h 2950205"/>
              <a:gd name="connsiteX6" fmla="*/ 0 w 3453522"/>
              <a:gd name="connsiteY6" fmla="*/ 1901419 h 2950205"/>
              <a:gd name="connsiteX7" fmla="*/ 1901420 w 3453522"/>
              <a:gd name="connsiteY7" fmla="*/ 0 h 29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3522" h="2950205">
                <a:moveTo>
                  <a:pt x="1901420" y="0"/>
                </a:moveTo>
                <a:cubicBezTo>
                  <a:pt x="2492116" y="0"/>
                  <a:pt x="3019900" y="269355"/>
                  <a:pt x="3368648" y="691940"/>
                </a:cubicBezTo>
                <a:lnTo>
                  <a:pt x="3453522" y="805440"/>
                </a:lnTo>
                <a:lnTo>
                  <a:pt x="3453522" y="2950205"/>
                </a:lnTo>
                <a:lnTo>
                  <a:pt x="316036" y="2950205"/>
                </a:lnTo>
                <a:lnTo>
                  <a:pt x="229491" y="2807749"/>
                </a:lnTo>
                <a:cubicBezTo>
                  <a:pt x="83134" y="2538330"/>
                  <a:pt x="0" y="2229583"/>
                  <a:pt x="0" y="1901419"/>
                </a:cubicBezTo>
                <a:cubicBezTo>
                  <a:pt x="0" y="851294"/>
                  <a:pt x="851295" y="0"/>
                  <a:pt x="1901420" y="0"/>
                </a:cubicBezTo>
                <a:close/>
              </a:path>
            </a:pathLst>
          </a:custGeom>
          <a:effectLst>
            <a:softEdge rad="0"/>
          </a:effectLst>
        </p:spPr>
      </p:pic>
      <p:sp>
        <p:nvSpPr>
          <p:cNvPr id="2" name="Titre 1">
            <a:extLst>
              <a:ext uri="{FF2B5EF4-FFF2-40B4-BE49-F238E27FC236}">
                <a16:creationId xmlns:a16="http://schemas.microsoft.com/office/drawing/2014/main" id="{94633089-A420-4EDB-A14D-3A2B6DE2AAA8}"/>
              </a:ext>
            </a:extLst>
          </p:cNvPr>
          <p:cNvSpPr>
            <a:spLocks noGrp="1"/>
          </p:cNvSpPr>
          <p:nvPr>
            <p:ph type="title"/>
          </p:nvPr>
        </p:nvSpPr>
        <p:spPr>
          <a:xfrm>
            <a:off x="89211" y="-18737"/>
            <a:ext cx="7364212" cy="1794374"/>
          </a:xfrm>
        </p:spPr>
        <p:txBody>
          <a:bodyPr>
            <a:noAutofit/>
          </a:bodyPr>
          <a:lstStyle/>
          <a:p>
            <a:r>
              <a:rPr lang="fr-FR" sz="4000" dirty="0">
                <a:solidFill>
                  <a:srgbClr val="000000"/>
                </a:solidFill>
              </a:rPr>
              <a:t>Réduction des risques environnementaux et contribution aux politiques publiques</a:t>
            </a:r>
          </a:p>
        </p:txBody>
      </p:sp>
      <p:sp>
        <p:nvSpPr>
          <p:cNvPr id="3" name="Espace réservé du contenu 2">
            <a:extLst>
              <a:ext uri="{FF2B5EF4-FFF2-40B4-BE49-F238E27FC236}">
                <a16:creationId xmlns:a16="http://schemas.microsoft.com/office/drawing/2014/main" id="{89431EE5-DEA6-41A3-B5B2-2D32E193171F}"/>
              </a:ext>
            </a:extLst>
          </p:cNvPr>
          <p:cNvSpPr>
            <a:spLocks noGrp="1"/>
          </p:cNvSpPr>
          <p:nvPr>
            <p:ph idx="1"/>
          </p:nvPr>
        </p:nvSpPr>
        <p:spPr>
          <a:xfrm>
            <a:off x="636104" y="1906859"/>
            <a:ext cx="4995262" cy="4951141"/>
          </a:xfrm>
        </p:spPr>
        <p:txBody>
          <a:bodyPr anchor="ctr">
            <a:normAutofit/>
          </a:bodyPr>
          <a:lstStyle/>
          <a:p>
            <a:r>
              <a:rPr lang="fr-FR" sz="2400" dirty="0">
                <a:solidFill>
                  <a:srgbClr val="000000"/>
                </a:solidFill>
              </a:rPr>
              <a:t>Swot participe à l’amélioration de nos connaissances, renforce l’observation </a:t>
            </a:r>
          </a:p>
          <a:p>
            <a:r>
              <a:rPr lang="en-US" sz="2400" dirty="0">
                <a:solidFill>
                  <a:srgbClr val="000000"/>
                </a:solidFill>
              </a:rPr>
              <a:t>les </a:t>
            </a:r>
            <a:r>
              <a:rPr lang="en-US" sz="2400" dirty="0" err="1">
                <a:solidFill>
                  <a:srgbClr val="000000"/>
                </a:solidFill>
              </a:rPr>
              <a:t>grandes</a:t>
            </a:r>
            <a:r>
              <a:rPr lang="en-US" sz="2400" dirty="0">
                <a:solidFill>
                  <a:srgbClr val="000000"/>
                </a:solidFill>
              </a:rPr>
              <a:t> </a:t>
            </a:r>
            <a:r>
              <a:rPr lang="en-US" sz="2400" dirty="0" err="1">
                <a:solidFill>
                  <a:srgbClr val="000000"/>
                </a:solidFill>
              </a:rPr>
              <a:t>thématiques</a:t>
            </a:r>
            <a:r>
              <a:rPr lang="en-US" sz="2400" dirty="0">
                <a:solidFill>
                  <a:srgbClr val="000000"/>
                </a:solidFill>
              </a:rPr>
              <a:t> qui </a:t>
            </a:r>
            <a:r>
              <a:rPr lang="en-US" sz="2400" dirty="0" err="1">
                <a:solidFill>
                  <a:srgbClr val="000000"/>
                </a:solidFill>
              </a:rPr>
              <a:t>bénéficient</a:t>
            </a:r>
            <a:r>
              <a:rPr lang="en-US" sz="2400" dirty="0">
                <a:solidFill>
                  <a:srgbClr val="000000"/>
                </a:solidFill>
              </a:rPr>
              <a:t> de </a:t>
            </a:r>
            <a:r>
              <a:rPr lang="en-US" sz="2400" dirty="0" err="1">
                <a:solidFill>
                  <a:srgbClr val="000000"/>
                </a:solidFill>
              </a:rPr>
              <a:t>ces</a:t>
            </a:r>
            <a:r>
              <a:rPr lang="en-US" sz="2400" dirty="0">
                <a:solidFill>
                  <a:srgbClr val="000000"/>
                </a:solidFill>
              </a:rPr>
              <a:t> </a:t>
            </a:r>
            <a:r>
              <a:rPr lang="en-US" sz="2400" dirty="0" err="1">
                <a:solidFill>
                  <a:srgbClr val="000000"/>
                </a:solidFill>
              </a:rPr>
              <a:t>mesures</a:t>
            </a:r>
            <a:r>
              <a:rPr lang="en-US" sz="2400" dirty="0">
                <a:solidFill>
                  <a:srgbClr val="000000"/>
                </a:solidFill>
              </a:rPr>
              <a:t> :</a:t>
            </a:r>
          </a:p>
          <a:p>
            <a:pPr lvl="1"/>
            <a:r>
              <a:rPr lang="fr-FR" sz="1800" dirty="0">
                <a:solidFill>
                  <a:srgbClr val="000000"/>
                </a:solidFill>
              </a:rPr>
              <a:t>Ressources en eau, </a:t>
            </a:r>
          </a:p>
          <a:p>
            <a:pPr lvl="1"/>
            <a:r>
              <a:rPr lang="fr-FR" sz="1800" dirty="0">
                <a:solidFill>
                  <a:srgbClr val="000000"/>
                </a:solidFill>
              </a:rPr>
              <a:t>risques naturels (inondations, variations climatiques, prévision des cyclones…),</a:t>
            </a:r>
          </a:p>
          <a:p>
            <a:pPr lvl="1"/>
            <a:r>
              <a:rPr lang="fr-FR" sz="1800" dirty="0">
                <a:solidFill>
                  <a:srgbClr val="000000"/>
                </a:solidFill>
              </a:rPr>
              <a:t> biodiversité, </a:t>
            </a:r>
          </a:p>
          <a:p>
            <a:pPr lvl="1"/>
            <a:r>
              <a:rPr lang="fr-FR" sz="1800" dirty="0">
                <a:solidFill>
                  <a:srgbClr val="000000"/>
                </a:solidFill>
              </a:rPr>
              <a:t>santé (prévention de la propagation des épidémies), </a:t>
            </a:r>
          </a:p>
          <a:p>
            <a:pPr lvl="1"/>
            <a:r>
              <a:rPr lang="fr-FR" sz="1800" dirty="0">
                <a:solidFill>
                  <a:srgbClr val="000000"/>
                </a:solidFill>
              </a:rPr>
              <a:t>secteur agricole, énergie (dont la gestion de la production électrique et l’aide aux plateformes offshore), </a:t>
            </a:r>
          </a:p>
          <a:p>
            <a:pPr lvl="1"/>
            <a:r>
              <a:rPr lang="fr-FR" sz="1800" dirty="0">
                <a:solidFill>
                  <a:srgbClr val="000000"/>
                </a:solidFill>
              </a:rPr>
              <a:t>aménagement du territoire</a:t>
            </a:r>
            <a:endParaRPr lang="fr-FR" sz="1700" dirty="0">
              <a:solidFill>
                <a:srgbClr val="000000"/>
              </a:solidFill>
            </a:endParaRPr>
          </a:p>
        </p:txBody>
      </p:sp>
    </p:spTree>
    <p:extLst>
      <p:ext uri="{BB962C8B-B14F-4D97-AF65-F5344CB8AC3E}">
        <p14:creationId xmlns:p14="http://schemas.microsoft.com/office/powerpoint/2010/main" val="167317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99DA63-AD55-4E5E-A5A3-9B17E2E82B0C}"/>
              </a:ext>
            </a:extLst>
          </p:cNvPr>
          <p:cNvSpPr>
            <a:spLocks noGrp="1"/>
          </p:cNvSpPr>
          <p:nvPr>
            <p:ph type="title"/>
          </p:nvPr>
        </p:nvSpPr>
        <p:spPr/>
        <p:txBody>
          <a:bodyPr/>
          <a:lstStyle/>
          <a:p>
            <a:r>
              <a:rPr lang="fr-FR" dirty="0"/>
              <a:t>Le satellite et ses instruments</a:t>
            </a:r>
          </a:p>
        </p:txBody>
      </p:sp>
      <p:sp>
        <p:nvSpPr>
          <p:cNvPr id="3" name="Espace réservé du texte 2">
            <a:extLst>
              <a:ext uri="{FF2B5EF4-FFF2-40B4-BE49-F238E27FC236}">
                <a16:creationId xmlns:a16="http://schemas.microsoft.com/office/drawing/2014/main" id="{7A3EAFF5-E002-49D7-AF7F-FF4F9970BF7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714025768"/>
      </p:ext>
    </p:extLst>
  </p:cSld>
  <p:clrMapOvr>
    <a:masterClrMapping/>
  </p:clrMapOvr>
</p:sld>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2638</Words>
  <Application>Microsoft Office PowerPoint</Application>
  <PresentationFormat>Grand écran</PresentationFormat>
  <Paragraphs>171</Paragraphs>
  <Slides>26</Slides>
  <Notes>26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Aptos</vt:lpstr>
      <vt:lpstr>Arial</vt:lpstr>
      <vt:lpstr>Calibri</vt:lpstr>
      <vt:lpstr>Calibri Light</vt:lpstr>
      <vt:lpstr>Webdings</vt:lpstr>
      <vt:lpstr>2_Thème Office</vt:lpstr>
      <vt:lpstr>La mission Swot</vt:lpstr>
      <vt:lpstr>Objectifs &amp; applications</vt:lpstr>
      <vt:lpstr>Surface Water &amp; Ocean Topography</vt:lpstr>
      <vt:lpstr>Gestion du partage des eaux</vt:lpstr>
      <vt:lpstr>Prévisions météorologiques et climatiques plus précises</vt:lpstr>
      <vt:lpstr>Gestion de l’eau pour la consommation urbaine, industrielle et agricole</vt:lpstr>
      <vt:lpstr>Meilleure modélisation des inondations</vt:lpstr>
      <vt:lpstr>Réduction des risques environnementaux et contribution aux politiques publiques</vt:lpstr>
      <vt:lpstr>Le satellite et ses instruments</vt:lpstr>
      <vt:lpstr>Le satellite Swot</vt:lpstr>
      <vt:lpstr>KaRIn – Ka-band Radar Interféromètre (altimètre)</vt:lpstr>
      <vt:lpstr>Poséidon-3C – altimètre nadir</vt:lpstr>
      <vt:lpstr>AMR – le radiomètre</vt:lpstr>
      <vt:lpstr>Doris – localisation précise par effet Doppler</vt:lpstr>
      <vt:lpstr>GPSP – localisation précise </vt:lpstr>
      <vt:lpstr>LRA – localisation précise par laser</vt:lpstr>
      <vt:lpstr>Orbite</vt:lpstr>
      <vt:lpstr>Orbite Scientifique</vt:lpstr>
      <vt:lpstr>Orbite Scientifique – couverture de la France</vt:lpstr>
      <vt:lpstr>Nombre d’observations par cycle (21 jours) sur les rivières et lacs français</vt:lpstr>
      <vt:lpstr>Orbite d’échantillonnage rapide (1 jour)</vt:lpstr>
      <vt:lpstr>Orbite d’échantillonnage rapide – couverture de la France</vt:lpstr>
      <vt:lpstr>Lancement</vt:lpstr>
      <vt:lpstr>Lancement</vt:lpstr>
      <vt:lpstr>Segment sol</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mission Swot</dc:title>
  <dc:creator>Rosmorduc Vinca</dc:creator>
  <cp:lastModifiedBy>Rosmorduc Vinca</cp:lastModifiedBy>
  <cp:revision>2</cp:revision>
  <dcterms:created xsi:type="dcterms:W3CDTF">2020-11-24T13:13:58Z</dcterms:created>
  <dcterms:modified xsi:type="dcterms:W3CDTF">2024-01-26T15:04:10Z</dcterms:modified>
</cp:coreProperties>
</file>