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327" r:id="rId2"/>
    <p:sldId id="343" r:id="rId3"/>
    <p:sldId id="341" r:id="rId4"/>
    <p:sldId id="345" r:id="rId5"/>
    <p:sldId id="370" r:id="rId6"/>
    <p:sldId id="368" r:id="rId7"/>
    <p:sldId id="583" r:id="rId8"/>
    <p:sldId id="348" r:id="rId9"/>
    <p:sldId id="579" r:id="rId10"/>
    <p:sldId id="580" r:id="rId11"/>
    <p:sldId id="344" r:id="rId12"/>
    <p:sldId id="582" r:id="rId13"/>
    <p:sldId id="324" r:id="rId14"/>
    <p:sldId id="581" r:id="rId15"/>
    <p:sldId id="261" r:id="rId16"/>
    <p:sldId id="575" r:id="rId17"/>
    <p:sldId id="576" r:id="rId18"/>
    <p:sldId id="375" r:id="rId19"/>
    <p:sldId id="573" r:id="rId20"/>
    <p:sldId id="377" r:id="rId21"/>
    <p:sldId id="574" r:id="rId22"/>
    <p:sldId id="342" r:id="rId23"/>
    <p:sldId id="352" r:id="rId24"/>
    <p:sldId id="349" r:id="rId25"/>
    <p:sldId id="353" r:id="rId26"/>
    <p:sldId id="355" r:id="rId27"/>
    <p:sldId id="586" r:id="rId28"/>
    <p:sldId id="635"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30F"/>
    <a:srgbClr val="F0F5FA"/>
    <a:srgbClr val="0083C8"/>
    <a:srgbClr val="E52B38"/>
    <a:srgbClr val="84B818"/>
    <a:srgbClr val="0055A0"/>
    <a:srgbClr val="7C47E8"/>
    <a:srgbClr val="FFAA5F"/>
    <a:srgbClr val="83B81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3778" autoAdjust="0"/>
  </p:normalViewPr>
  <p:slideViewPr>
    <p:cSldViewPr showGuides="1">
      <p:cViewPr varScale="1">
        <p:scale>
          <a:sx n="101" d="100"/>
          <a:sy n="101" d="100"/>
        </p:scale>
        <p:origin x="624"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A195D-AA5B-45FD-B56D-E5FC55029138}" type="datetimeFigureOut">
              <a:rPr lang="fr-FR" smtClean="0"/>
              <a:pPr/>
              <a:t>26/01/2024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390DC-C5EA-4AAD-8DD1-F5CC91A9076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a:t>
            </a:fld>
            <a:endParaRPr lang="fr-FR"/>
          </a:p>
        </p:txBody>
      </p:sp>
    </p:spTree>
    <p:extLst>
      <p:ext uri="{BB962C8B-B14F-4D97-AF65-F5344CB8AC3E}">
        <p14:creationId xmlns:p14="http://schemas.microsoft.com/office/powerpoint/2010/main" val="2812132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10</a:t>
            </a:fld>
            <a:endParaRPr lang="fr-FR"/>
          </a:p>
        </p:txBody>
      </p:sp>
    </p:spTree>
    <p:extLst>
      <p:ext uri="{BB962C8B-B14F-4D97-AF65-F5344CB8AC3E}">
        <p14:creationId xmlns:p14="http://schemas.microsoft.com/office/powerpoint/2010/main" val="388173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11</a:t>
            </a:fld>
            <a:endParaRPr lang="fr-FR"/>
          </a:p>
        </p:txBody>
      </p:sp>
    </p:spTree>
    <p:extLst>
      <p:ext uri="{BB962C8B-B14F-4D97-AF65-F5344CB8AC3E}">
        <p14:creationId xmlns:p14="http://schemas.microsoft.com/office/powerpoint/2010/main" val="388052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12</a:t>
            </a:fld>
            <a:endParaRPr lang="fr-FR"/>
          </a:p>
        </p:txBody>
      </p:sp>
    </p:spTree>
    <p:extLst>
      <p:ext uri="{BB962C8B-B14F-4D97-AF65-F5344CB8AC3E}">
        <p14:creationId xmlns:p14="http://schemas.microsoft.com/office/powerpoint/2010/main" val="259454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13</a:t>
            </a:fld>
            <a:endParaRPr lang="fr-FR"/>
          </a:p>
        </p:txBody>
      </p:sp>
    </p:spTree>
    <p:extLst>
      <p:ext uri="{BB962C8B-B14F-4D97-AF65-F5344CB8AC3E}">
        <p14:creationId xmlns:p14="http://schemas.microsoft.com/office/powerpoint/2010/main" val="1959597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14</a:t>
            </a:fld>
            <a:endParaRPr lang="fr-FR"/>
          </a:p>
        </p:txBody>
      </p:sp>
    </p:spTree>
    <p:extLst>
      <p:ext uri="{BB962C8B-B14F-4D97-AF65-F5344CB8AC3E}">
        <p14:creationId xmlns:p14="http://schemas.microsoft.com/office/powerpoint/2010/main" val="1373719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15</a:t>
            </a:fld>
            <a:endParaRPr lang="fr-FR"/>
          </a:p>
        </p:txBody>
      </p:sp>
    </p:spTree>
    <p:extLst>
      <p:ext uri="{BB962C8B-B14F-4D97-AF65-F5344CB8AC3E}">
        <p14:creationId xmlns:p14="http://schemas.microsoft.com/office/powerpoint/2010/main" val="4115173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16</a:t>
            </a:fld>
            <a:endParaRPr lang="fr-FR"/>
          </a:p>
        </p:txBody>
      </p:sp>
    </p:spTree>
    <p:extLst>
      <p:ext uri="{BB962C8B-B14F-4D97-AF65-F5344CB8AC3E}">
        <p14:creationId xmlns:p14="http://schemas.microsoft.com/office/powerpoint/2010/main" val="268444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17</a:t>
            </a:fld>
            <a:endParaRPr lang="fr-FR"/>
          </a:p>
        </p:txBody>
      </p:sp>
    </p:spTree>
    <p:extLst>
      <p:ext uri="{BB962C8B-B14F-4D97-AF65-F5344CB8AC3E}">
        <p14:creationId xmlns:p14="http://schemas.microsoft.com/office/powerpoint/2010/main" val="422348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18</a:t>
            </a:fld>
            <a:endParaRPr lang="fr-FR"/>
          </a:p>
        </p:txBody>
      </p:sp>
    </p:spTree>
    <p:extLst>
      <p:ext uri="{BB962C8B-B14F-4D97-AF65-F5344CB8AC3E}">
        <p14:creationId xmlns:p14="http://schemas.microsoft.com/office/powerpoint/2010/main" val="3723002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19</a:t>
            </a:fld>
            <a:endParaRPr lang="fr-FR"/>
          </a:p>
        </p:txBody>
      </p:sp>
    </p:spTree>
    <p:extLst>
      <p:ext uri="{BB962C8B-B14F-4D97-AF65-F5344CB8AC3E}">
        <p14:creationId xmlns:p14="http://schemas.microsoft.com/office/powerpoint/2010/main" val="246206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a:t>
            </a:fld>
            <a:endParaRPr lang="fr-FR"/>
          </a:p>
        </p:txBody>
      </p:sp>
    </p:spTree>
    <p:extLst>
      <p:ext uri="{BB962C8B-B14F-4D97-AF65-F5344CB8AC3E}">
        <p14:creationId xmlns:p14="http://schemas.microsoft.com/office/powerpoint/2010/main" val="257170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20</a:t>
            </a:fld>
            <a:endParaRPr lang="fr-FR"/>
          </a:p>
        </p:txBody>
      </p:sp>
    </p:spTree>
    <p:extLst>
      <p:ext uri="{BB962C8B-B14F-4D97-AF65-F5344CB8AC3E}">
        <p14:creationId xmlns:p14="http://schemas.microsoft.com/office/powerpoint/2010/main" val="1471874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21</a:t>
            </a:fld>
            <a:endParaRPr lang="fr-FR"/>
          </a:p>
        </p:txBody>
      </p:sp>
    </p:spTree>
    <p:extLst>
      <p:ext uri="{BB962C8B-B14F-4D97-AF65-F5344CB8AC3E}">
        <p14:creationId xmlns:p14="http://schemas.microsoft.com/office/powerpoint/2010/main" val="158117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22</a:t>
            </a:fld>
            <a:endParaRPr lang="fr-FR"/>
          </a:p>
        </p:txBody>
      </p:sp>
    </p:spTree>
    <p:extLst>
      <p:ext uri="{BB962C8B-B14F-4D97-AF65-F5344CB8AC3E}">
        <p14:creationId xmlns:p14="http://schemas.microsoft.com/office/powerpoint/2010/main" val="4225994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23</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pPr eaLnBrk="1" hangingPunct="1"/>
            <a:endParaRPr lang="fr-FR" dirty="0"/>
          </a:p>
        </p:txBody>
      </p:sp>
    </p:spTree>
    <p:extLst>
      <p:ext uri="{BB962C8B-B14F-4D97-AF65-F5344CB8AC3E}">
        <p14:creationId xmlns:p14="http://schemas.microsoft.com/office/powerpoint/2010/main" val="3131420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24</a:t>
            </a:fld>
            <a:endParaRPr lang="fr-FR"/>
          </a:p>
        </p:txBody>
      </p:sp>
    </p:spTree>
    <p:extLst>
      <p:ext uri="{BB962C8B-B14F-4D97-AF65-F5344CB8AC3E}">
        <p14:creationId xmlns:p14="http://schemas.microsoft.com/office/powerpoint/2010/main" val="431889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4ECAEEB-879F-4C05-8FEE-11D0762E6B29}" type="slidenum">
              <a:rPr lang="en-GB" smtClean="0"/>
              <a:pPr/>
              <a:t>25</a:t>
            </a:fld>
            <a:endParaRPr lang="en-GB"/>
          </a:p>
        </p:txBody>
      </p:sp>
      <p:sp>
        <p:nvSpPr>
          <p:cNvPr id="49155" name="Rectangle 2"/>
          <p:cNvSpPr>
            <a:spLocks noGrp="1" noRot="1" noChangeAspect="1" noChangeArrowheads="1" noTextEdit="1"/>
          </p:cNvSpPr>
          <p:nvPr>
            <p:ph type="sldImg"/>
          </p:nvPr>
        </p:nvSpPr>
        <p:spPr>
          <a:xfrm>
            <a:off x="381000" y="685800"/>
            <a:ext cx="6096000" cy="3429000"/>
          </a:xfrm>
          <a:ln/>
        </p:spPr>
      </p:sp>
      <p:sp>
        <p:nvSpPr>
          <p:cNvPr id="49156" name="Rectangle 3"/>
          <p:cNvSpPr>
            <a:spLocks noGrp="1" noChangeArrowheads="1"/>
          </p:cNvSpPr>
          <p:nvPr>
            <p:ph type="body" idx="1"/>
          </p:nvPr>
        </p:nvSpPr>
        <p:spPr>
          <a:noFill/>
          <a:ln/>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pPr eaLnBrk="1" hangingPunct="1"/>
            <a:endParaRPr lang="fr-FR" dirty="0"/>
          </a:p>
        </p:txBody>
      </p:sp>
    </p:spTree>
    <p:extLst>
      <p:ext uri="{BB962C8B-B14F-4D97-AF65-F5344CB8AC3E}">
        <p14:creationId xmlns:p14="http://schemas.microsoft.com/office/powerpoint/2010/main" val="602073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26</a:t>
            </a:fld>
            <a:endParaRPr lang="fr-FR"/>
          </a:p>
        </p:txBody>
      </p:sp>
    </p:spTree>
    <p:extLst>
      <p:ext uri="{BB962C8B-B14F-4D97-AF65-F5344CB8AC3E}">
        <p14:creationId xmlns:p14="http://schemas.microsoft.com/office/powerpoint/2010/main" val="4142475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27</a:t>
            </a:fld>
            <a:endParaRPr lang="fr-FR"/>
          </a:p>
        </p:txBody>
      </p:sp>
    </p:spTree>
    <p:extLst>
      <p:ext uri="{BB962C8B-B14F-4D97-AF65-F5344CB8AC3E}">
        <p14:creationId xmlns:p14="http://schemas.microsoft.com/office/powerpoint/2010/main" val="1890908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28</a:t>
            </a:fld>
            <a:endParaRPr lang="fr-FR"/>
          </a:p>
        </p:txBody>
      </p:sp>
    </p:spTree>
    <p:extLst>
      <p:ext uri="{BB962C8B-B14F-4D97-AF65-F5344CB8AC3E}">
        <p14:creationId xmlns:p14="http://schemas.microsoft.com/office/powerpoint/2010/main" val="59928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a:t>
            </a:r>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3</a:t>
            </a:fld>
            <a:endParaRPr lang="fr-FR"/>
          </a:p>
        </p:txBody>
      </p:sp>
    </p:spTree>
    <p:extLst>
      <p:ext uri="{BB962C8B-B14F-4D97-AF65-F5344CB8AC3E}">
        <p14:creationId xmlns:p14="http://schemas.microsoft.com/office/powerpoint/2010/main" val="95638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14413" fontAlgn="base">
              <a:spcBef>
                <a:spcPct val="0"/>
              </a:spcBef>
              <a:spcAft>
                <a:spcPct val="0"/>
              </a:spcAft>
            </a:pPr>
            <a:fld id="{2636A8C2-91E9-415C-9139-BD4BCFFC0105}" type="slidenum">
              <a:rPr lang="en-GB">
                <a:latin typeface="Gill Sans"/>
                <a:ea typeface="ＭＳ Ｐゴシック" pitchFamily="34" charset="-128"/>
              </a:rPr>
              <a:pPr defTabSz="1014413" fontAlgn="base">
                <a:spcBef>
                  <a:spcPct val="0"/>
                </a:spcBef>
                <a:spcAft>
                  <a:spcPct val="0"/>
                </a:spcAft>
              </a:pPr>
              <a:t>4</a:t>
            </a:fld>
            <a:endParaRPr lang="en-GB">
              <a:latin typeface="Gill Sans"/>
              <a:ea typeface="ＭＳ Ｐゴシック" pitchFamily="34" charset="-128"/>
            </a:endParaRPr>
          </a:p>
        </p:txBody>
      </p:sp>
      <p:sp>
        <p:nvSpPr>
          <p:cNvPr id="4099" name="Rectangle 1026"/>
          <p:cNvSpPr>
            <a:spLocks noGrp="1" noRot="1" noChangeAspect="1" noChangeArrowheads="1" noTextEdit="1"/>
          </p:cNvSpPr>
          <p:nvPr>
            <p:ph type="sldImg"/>
          </p:nvPr>
        </p:nvSpPr>
        <p:spPr bwMode="auto">
          <a:xfrm>
            <a:off x="392113" y="688975"/>
            <a:ext cx="6073775" cy="3417888"/>
          </a:xfrm>
          <a:noFill/>
          <a:ln cap="flat">
            <a:solidFill>
              <a:schemeClr val="tx1"/>
            </a:solidFill>
            <a:miter lim="800000"/>
            <a:headEnd/>
            <a:tailEnd/>
          </a:ln>
        </p:spPr>
      </p:sp>
      <p:sp>
        <p:nvSpPr>
          <p:cNvPr id="4100" name="Rectangle 1027"/>
          <p:cNvSpPr>
            <a:spLocks noGrp="1" noChangeArrowheads="1"/>
          </p:cNvSpPr>
          <p:nvPr>
            <p:ph type="body" idx="1"/>
          </p:nvPr>
        </p:nvSpPr>
        <p:spPr bwMode="auto">
          <a:xfrm>
            <a:off x="914400" y="4340225"/>
            <a:ext cx="5029200" cy="4119563"/>
          </a:xfrm>
          <a:noFill/>
        </p:spPr>
        <p:txBody>
          <a:bodyPr wrap="square" lIns="93662" tIns="47625" rIns="93662" bIns="47625" numCol="1" anchor="t" anchorCtr="0" compatLnSpc="1">
            <a:prstTxWarp prst="textNoShape">
              <a:avLst/>
            </a:prstTxWarp>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5</a:t>
            </a:fld>
            <a:endParaRPr lang="fr-FR"/>
          </a:p>
        </p:txBody>
      </p:sp>
    </p:spTree>
    <p:extLst>
      <p:ext uri="{BB962C8B-B14F-4D97-AF65-F5344CB8AC3E}">
        <p14:creationId xmlns:p14="http://schemas.microsoft.com/office/powerpoint/2010/main" val="80053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6</a:t>
            </a:fld>
            <a:endParaRPr lang="fr-FR"/>
          </a:p>
        </p:txBody>
      </p:sp>
    </p:spTree>
    <p:extLst>
      <p:ext uri="{BB962C8B-B14F-4D97-AF65-F5344CB8AC3E}">
        <p14:creationId xmlns:p14="http://schemas.microsoft.com/office/powerpoint/2010/main" val="96772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7</a:t>
            </a:fld>
            <a:endParaRPr lang="fr-FR"/>
          </a:p>
        </p:txBody>
      </p:sp>
    </p:spTree>
    <p:extLst>
      <p:ext uri="{BB962C8B-B14F-4D97-AF65-F5344CB8AC3E}">
        <p14:creationId xmlns:p14="http://schemas.microsoft.com/office/powerpoint/2010/main" val="168951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8</a:t>
            </a:fld>
            <a:endParaRPr lang="fr-FR"/>
          </a:p>
        </p:txBody>
      </p:sp>
    </p:spTree>
    <p:extLst>
      <p:ext uri="{BB962C8B-B14F-4D97-AF65-F5344CB8AC3E}">
        <p14:creationId xmlns:p14="http://schemas.microsoft.com/office/powerpoint/2010/main" val="394258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does it work?”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9</a:t>
            </a:fld>
            <a:endParaRPr lang="fr-FR"/>
          </a:p>
        </p:txBody>
      </p:sp>
    </p:spTree>
    <p:extLst>
      <p:ext uri="{BB962C8B-B14F-4D97-AF65-F5344CB8AC3E}">
        <p14:creationId xmlns:p14="http://schemas.microsoft.com/office/powerpoint/2010/main" val="20472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en-US" noProof="0" dirty="0" err="1"/>
              <a:t>Modifiez</a:t>
            </a:r>
            <a:r>
              <a:rPr lang="en-US" noProof="0" dirty="0"/>
              <a:t> le style du </a:t>
            </a:r>
            <a:r>
              <a:rPr lang="en-US" noProof="0" dirty="0" err="1"/>
              <a:t>titre</a:t>
            </a:r>
            <a:endParaRPr lang="en-US" noProof="0" dirty="0"/>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Modifiez</a:t>
            </a:r>
            <a:r>
              <a:rPr lang="en-US" noProof="0" dirty="0"/>
              <a:t> le style des sous-</a:t>
            </a:r>
            <a:r>
              <a:rPr lang="en-US" noProof="0" dirty="0" err="1"/>
              <a:t>titres</a:t>
            </a:r>
            <a:r>
              <a:rPr lang="en-US" noProof="0" dirty="0"/>
              <a:t>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400470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hasCustomPrompt="1"/>
          </p:nvPr>
        </p:nvSpPr>
        <p:spPr>
          <a:xfrm>
            <a:off x="171449" y="828675"/>
            <a:ext cx="11877675" cy="541020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98505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Modifier les styles du </a:t>
            </a:r>
            <a:r>
              <a:rPr lang="en-US" noProof="0" dirty="0" err="1"/>
              <a:t>texte</a:t>
            </a:r>
            <a:r>
              <a:rPr lang="en-US" noProof="0" dirty="0"/>
              <a:t>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85756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hasCustomPrompt="1"/>
          </p:nvPr>
        </p:nvSpPr>
        <p:spPr>
          <a:xfrm>
            <a:off x="142875" y="860425"/>
            <a:ext cx="518160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hasCustomPrompt="1"/>
          </p:nvPr>
        </p:nvSpPr>
        <p:spPr>
          <a:xfrm>
            <a:off x="6172200" y="860425"/>
            <a:ext cx="588645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257001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hasCustomPrompt="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hasCustomPrompt="1"/>
          </p:nvPr>
        </p:nvSpPr>
        <p:spPr>
          <a:xfrm>
            <a:off x="145774" y="1749697"/>
            <a:ext cx="5851802"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hasCustomPrompt="1"/>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hasCustomPrompt="1"/>
          </p:nvPr>
        </p:nvSpPr>
        <p:spPr>
          <a:xfrm>
            <a:off x="6172200" y="1749697"/>
            <a:ext cx="5927034"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en-US" noProof="0" dirty="0"/>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97092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en-US" noProof="0" dirty="0"/>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41099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en-US" noProof="0" dirty="0"/>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7268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en-US" noProof="0" smtClean="0"/>
              <a:t>1/26/2024</a:t>
            </a:fld>
            <a:endParaRPr lang="en-US" noProof="0"/>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en-US" noProof="0"/>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en-US" noProof="0" smtClean="0"/>
              <a:t>‹N°›</a:t>
            </a:fld>
            <a:endParaRPr lang="en-US" noProof="0"/>
          </a:p>
        </p:txBody>
      </p:sp>
    </p:spTree>
    <p:extLst>
      <p:ext uri="{BB962C8B-B14F-4D97-AF65-F5344CB8AC3E}">
        <p14:creationId xmlns:p14="http://schemas.microsoft.com/office/powerpoint/2010/main" val="338785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dirty="0"/>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Modifier les styles du </a:t>
            </a:r>
            <a:r>
              <a:rPr lang="en-US" noProof="0" dirty="0" err="1"/>
              <a:t>texte</a:t>
            </a:r>
            <a:r>
              <a:rPr lang="en-US" noProof="0" dirty="0"/>
              <a:t>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63063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en-US" noProof="0" smtClean="0"/>
              <a:t>‹N°›</a:t>
            </a:fld>
            <a:endParaRPr lang="en-US" noProof="0" dirty="0"/>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a:latin typeface="Arial" panose="020B0604020202020204" pitchFamily="34" charset="0"/>
                  <a:cs typeface="Arial" panose="020B0604020202020204" pitchFamily="34" charset="0"/>
                </a:rPr>
                <a:t>Cnes/Aviso</a:t>
              </a:r>
            </a:p>
          </p:txBody>
        </p:sp>
      </p:grpSp>
    </p:spTree>
    <p:extLst>
      <p:ext uri="{BB962C8B-B14F-4D97-AF65-F5344CB8AC3E}">
        <p14:creationId xmlns:p14="http://schemas.microsoft.com/office/powerpoint/2010/main" val="290928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stackoverflow.com/questions/15432896/how-to-detect-the-white-gauge-board-for-measuring-the-level-of-the-water" TargetMode="External"/><Relationship Id="rId5" Type="http://schemas.openxmlformats.org/officeDocument/2006/relationships/image" Target="../media/image25.jp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r"/>
            <a:r>
              <a:rPr lang="en-US" dirty="0"/>
              <a:t>Water heights (altimetry):</a:t>
            </a:r>
            <a:br>
              <a:rPr lang="en-US" dirty="0"/>
            </a:br>
            <a:r>
              <a:rPr lang="en-US" dirty="0"/>
              <a:t>how does it work?</a:t>
            </a:r>
          </a:p>
        </p:txBody>
      </p:sp>
      <p:sp>
        <p:nvSpPr>
          <p:cNvPr id="3" name="Espace réservé du texte 2">
            <a:extLst>
              <a:ext uri="{FF2B5EF4-FFF2-40B4-BE49-F238E27FC236}">
                <a16:creationId xmlns:a16="http://schemas.microsoft.com/office/drawing/2014/main" id="{995F7FC6-589C-4D22-866F-F21B2CD14F69}"/>
              </a:ext>
            </a:extLst>
          </p:cNvPr>
          <p:cNvSpPr>
            <a:spLocks noGrp="1"/>
          </p:cNvSpPr>
          <p:nvPr>
            <p:ph type="body" idx="1"/>
          </p:nvPr>
        </p:nvSpPr>
        <p:spPr/>
        <p:txBody>
          <a:bodyPr/>
          <a:lstStyle/>
          <a:p>
            <a:endParaRPr lang="fr-FR"/>
          </a:p>
        </p:txBody>
      </p:sp>
      <p:grpSp>
        <p:nvGrpSpPr>
          <p:cNvPr id="9" name="Groupe 8">
            <a:extLst>
              <a:ext uri="{FF2B5EF4-FFF2-40B4-BE49-F238E27FC236}">
                <a16:creationId xmlns:a16="http://schemas.microsoft.com/office/drawing/2014/main" id="{6B89A944-D8E0-49F4-AE69-6496E2ECCFC2}"/>
              </a:ext>
            </a:extLst>
          </p:cNvPr>
          <p:cNvGrpSpPr/>
          <p:nvPr/>
        </p:nvGrpSpPr>
        <p:grpSpPr>
          <a:xfrm>
            <a:off x="62422" y="6546631"/>
            <a:ext cx="813818" cy="242435"/>
            <a:chOff x="62422" y="6546631"/>
            <a:chExt cx="813818" cy="242435"/>
          </a:xfrm>
        </p:grpSpPr>
        <p:pic>
          <p:nvPicPr>
            <p:cNvPr id="10" name="Image 9">
              <a:extLst>
                <a:ext uri="{FF2B5EF4-FFF2-40B4-BE49-F238E27FC236}">
                  <a16:creationId xmlns:a16="http://schemas.microsoft.com/office/drawing/2014/main" id="{0DF3A9F8-EA7D-466F-9665-CF795C8BD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22" y="6546631"/>
              <a:ext cx="813818" cy="133858"/>
            </a:xfrm>
            <a:prstGeom prst="rect">
              <a:avLst/>
            </a:prstGeom>
          </p:spPr>
        </p:pic>
        <p:sp>
          <p:nvSpPr>
            <p:cNvPr id="11" name="ZoneTexte 10">
              <a:extLst>
                <a:ext uri="{FF2B5EF4-FFF2-40B4-BE49-F238E27FC236}">
                  <a16:creationId xmlns:a16="http://schemas.microsoft.com/office/drawing/2014/main" id="{0C0FC20A-3A48-4161-AFC5-D6DFD2E4A7E1}"/>
                </a:ext>
              </a:extLst>
            </p:cNvPr>
            <p:cNvSpPr txBox="1"/>
            <p:nvPr/>
          </p:nvSpPr>
          <p:spPr>
            <a:xfrm>
              <a:off x="62422" y="6667418"/>
              <a:ext cx="813818" cy="121648"/>
            </a:xfrm>
            <a:prstGeom prst="rect">
              <a:avLst/>
            </a:prstGeom>
            <a:noFill/>
          </p:spPr>
          <p:txBody>
            <a:bodyPr wrap="square" lIns="0" tIns="0" rIns="0" bIns="0" rtlCol="0">
              <a:spAutoFit/>
            </a:bodyPr>
            <a:lstStyle/>
            <a:p>
              <a:pPr algn="ctr"/>
              <a:r>
                <a:rPr lang="fr-FR" sz="900" b="1" dirty="0" err="1">
                  <a:solidFill>
                    <a:schemeClr val="bg1"/>
                  </a:solidFill>
                  <a:latin typeface="Arial" panose="020B0604020202020204" pitchFamily="34" charset="0"/>
                  <a:cs typeface="Arial" panose="020B0604020202020204" pitchFamily="34" charset="0"/>
                </a:rPr>
                <a:t>Cnes</a:t>
              </a:r>
              <a:r>
                <a:rPr lang="fr-FR" sz="900" b="1" dirty="0">
                  <a:solidFill>
                    <a:schemeClr val="bg1"/>
                  </a:solidFill>
                  <a:latin typeface="Arial" panose="020B0604020202020204" pitchFamily="34" charset="0"/>
                  <a:cs typeface="Arial" panose="020B0604020202020204" pitchFamily="34" charset="0"/>
                </a:rPr>
                <a:t>/Aviso</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000" dirty="0"/>
              <a:t>Conventional altimetry (“Low Resolution Mode”, LRM)	</a:t>
            </a:r>
          </a:p>
        </p:txBody>
      </p:sp>
      <p:sp>
        <p:nvSpPr>
          <p:cNvPr id="24" name="ZoneTexte 23">
            <a:extLst>
              <a:ext uri="{FF2B5EF4-FFF2-40B4-BE49-F238E27FC236}">
                <a16:creationId xmlns:a16="http://schemas.microsoft.com/office/drawing/2014/main" id="{FD547B46-09D1-4417-A2F1-6BFB476E680C}"/>
              </a:ext>
            </a:extLst>
          </p:cNvPr>
          <p:cNvSpPr txBox="1"/>
          <p:nvPr/>
        </p:nvSpPr>
        <p:spPr>
          <a:xfrm>
            <a:off x="8305490" y="3549161"/>
            <a:ext cx="378886" cy="318100"/>
          </a:xfrm>
          <a:prstGeom prst="rect">
            <a:avLst/>
          </a:prstGeom>
          <a:noFill/>
        </p:spPr>
        <p:txBody>
          <a:bodyPr wrap="none" rtlCol="0">
            <a:spAutoFit/>
          </a:bodyPr>
          <a:lstStyle/>
          <a:p>
            <a:r>
              <a:rPr lang="fr-FR" sz="1467" dirty="0"/>
              <a:t>Ku</a:t>
            </a:r>
          </a:p>
        </p:txBody>
      </p:sp>
      <p:grpSp>
        <p:nvGrpSpPr>
          <p:cNvPr id="25" name="Groupe 24">
            <a:extLst>
              <a:ext uri="{FF2B5EF4-FFF2-40B4-BE49-F238E27FC236}">
                <a16:creationId xmlns:a16="http://schemas.microsoft.com/office/drawing/2014/main" id="{607EB40E-A33D-41D7-98E2-80234FA8594C}"/>
              </a:ext>
            </a:extLst>
          </p:cNvPr>
          <p:cNvGrpSpPr/>
          <p:nvPr/>
        </p:nvGrpSpPr>
        <p:grpSpPr>
          <a:xfrm>
            <a:off x="8493547" y="3084527"/>
            <a:ext cx="1443679" cy="2409437"/>
            <a:chOff x="1890875" y="1704622"/>
            <a:chExt cx="1082759" cy="1807078"/>
          </a:xfrm>
        </p:grpSpPr>
        <p:cxnSp>
          <p:nvCxnSpPr>
            <p:cNvPr id="27" name="Connecteur droit 26">
              <a:extLst>
                <a:ext uri="{FF2B5EF4-FFF2-40B4-BE49-F238E27FC236}">
                  <a16:creationId xmlns:a16="http://schemas.microsoft.com/office/drawing/2014/main" id="{30B3E1B8-DD34-4E75-B464-A4ABA7346D80}"/>
                </a:ext>
              </a:extLst>
            </p:cNvPr>
            <p:cNvCxnSpPr>
              <a:cxnSpLocks/>
            </p:cNvCxnSpPr>
            <p:nvPr/>
          </p:nvCxnSpPr>
          <p:spPr>
            <a:xfrm flipH="1">
              <a:off x="1896530" y="1704622"/>
              <a:ext cx="508000" cy="1614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C335CAC-F8F4-4E0F-83A5-F74F27B00087}"/>
                </a:ext>
              </a:extLst>
            </p:cNvPr>
            <p:cNvCxnSpPr>
              <a:cxnSpLocks/>
            </p:cNvCxnSpPr>
            <p:nvPr/>
          </p:nvCxnSpPr>
          <p:spPr>
            <a:xfrm>
              <a:off x="2415819" y="1704622"/>
              <a:ext cx="553156" cy="1614311"/>
            </a:xfrm>
            <a:prstGeom prst="line">
              <a:avLst/>
            </a:prstGeom>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588A8E81-A5B5-479B-AAAB-8529814F69E9}"/>
                </a:ext>
              </a:extLst>
            </p:cNvPr>
            <p:cNvSpPr/>
            <p:nvPr/>
          </p:nvSpPr>
          <p:spPr>
            <a:xfrm>
              <a:off x="1890875" y="3138311"/>
              <a:ext cx="1082759" cy="373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30" name="ZoneTexte 29">
              <a:extLst>
                <a:ext uri="{FF2B5EF4-FFF2-40B4-BE49-F238E27FC236}">
                  <a16:creationId xmlns:a16="http://schemas.microsoft.com/office/drawing/2014/main" id="{EA42C1E0-36BF-4DA8-9DB3-2F1231F9214E}"/>
                </a:ext>
              </a:extLst>
            </p:cNvPr>
            <p:cNvSpPr txBox="1"/>
            <p:nvPr/>
          </p:nvSpPr>
          <p:spPr>
            <a:xfrm>
              <a:off x="2093563" y="2397650"/>
              <a:ext cx="276806" cy="238575"/>
            </a:xfrm>
            <a:prstGeom prst="rect">
              <a:avLst/>
            </a:prstGeom>
            <a:noFill/>
          </p:spPr>
          <p:txBody>
            <a:bodyPr wrap="none" rtlCol="0">
              <a:spAutoFit/>
            </a:bodyPr>
            <a:lstStyle/>
            <a:p>
              <a:r>
                <a:rPr lang="fr-FR" sz="1467" dirty="0">
                  <a:solidFill>
                    <a:schemeClr val="accent1"/>
                  </a:solidFill>
                </a:rPr>
                <a:t>Ka</a:t>
              </a:r>
            </a:p>
          </p:txBody>
        </p:sp>
        <p:sp>
          <p:nvSpPr>
            <p:cNvPr id="31" name="ZoneTexte 30">
              <a:extLst>
                <a:ext uri="{FF2B5EF4-FFF2-40B4-BE49-F238E27FC236}">
                  <a16:creationId xmlns:a16="http://schemas.microsoft.com/office/drawing/2014/main" id="{5661C4DD-1D6A-4017-8974-C350EF051DBB}"/>
                </a:ext>
              </a:extLst>
            </p:cNvPr>
            <p:cNvSpPr txBox="1"/>
            <p:nvPr/>
          </p:nvSpPr>
          <p:spPr>
            <a:xfrm>
              <a:off x="1938648" y="3178708"/>
              <a:ext cx="849444" cy="176924"/>
            </a:xfrm>
            <a:prstGeom prst="rect">
              <a:avLst/>
            </a:prstGeom>
            <a:noFill/>
          </p:spPr>
          <p:txBody>
            <a:bodyPr wrap="square" rtlCol="0">
              <a:spAutoFit/>
            </a:bodyPr>
            <a:lstStyle/>
            <a:p>
              <a:r>
                <a:rPr lang="fr-FR" sz="933" dirty="0">
                  <a:solidFill>
                    <a:schemeClr val="bg1"/>
                  </a:solidFill>
                </a:rPr>
                <a:t>~11 km</a:t>
              </a:r>
            </a:p>
          </p:txBody>
        </p:sp>
      </p:grpSp>
      <p:cxnSp>
        <p:nvCxnSpPr>
          <p:cNvPr id="32" name="Connecteur droit avec flèche 31">
            <a:extLst>
              <a:ext uri="{FF2B5EF4-FFF2-40B4-BE49-F238E27FC236}">
                <a16:creationId xmlns:a16="http://schemas.microsoft.com/office/drawing/2014/main" id="{9E3F10AC-45FC-482F-858F-C42E11C2FE79}"/>
              </a:ext>
            </a:extLst>
          </p:cNvPr>
          <p:cNvCxnSpPr>
            <a:cxnSpLocks/>
          </p:cNvCxnSpPr>
          <p:nvPr/>
        </p:nvCxnSpPr>
        <p:spPr>
          <a:xfrm flipH="1">
            <a:off x="9171769" y="4976121"/>
            <a:ext cx="214615" cy="483289"/>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e 7">
            <a:extLst>
              <a:ext uri="{FF2B5EF4-FFF2-40B4-BE49-F238E27FC236}">
                <a16:creationId xmlns:a16="http://schemas.microsoft.com/office/drawing/2014/main" id="{1BA6FCD8-09BC-4184-9F57-77A2F23BB0E2}"/>
              </a:ext>
            </a:extLst>
          </p:cNvPr>
          <p:cNvGrpSpPr/>
          <p:nvPr/>
        </p:nvGrpSpPr>
        <p:grpSpPr>
          <a:xfrm>
            <a:off x="-8786564" y="771463"/>
            <a:ext cx="20782560" cy="5387937"/>
            <a:chOff x="-8786564" y="771463"/>
            <a:chExt cx="20782560" cy="5387937"/>
          </a:xfrm>
        </p:grpSpPr>
        <p:pic>
          <p:nvPicPr>
            <p:cNvPr id="7" name="Image 6">
              <a:extLst>
                <a:ext uri="{FF2B5EF4-FFF2-40B4-BE49-F238E27FC236}">
                  <a16:creationId xmlns:a16="http://schemas.microsoft.com/office/drawing/2014/main" id="{B75E815F-3064-481F-B5BC-413C1F757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285" y="3202010"/>
              <a:ext cx="5603001" cy="2931630"/>
            </a:xfrm>
            <a:prstGeom prst="rect">
              <a:avLst/>
            </a:prstGeom>
          </p:spPr>
        </p:pic>
        <p:sp>
          <p:nvSpPr>
            <p:cNvPr id="101" name="ZoneTexte 100">
              <a:extLst>
                <a:ext uri="{FF2B5EF4-FFF2-40B4-BE49-F238E27FC236}">
                  <a16:creationId xmlns:a16="http://schemas.microsoft.com/office/drawing/2014/main" id="{34DD36A0-EE95-4785-B181-656C9FB0EC9F}"/>
                </a:ext>
              </a:extLst>
            </p:cNvPr>
            <p:cNvSpPr txBox="1"/>
            <p:nvPr/>
          </p:nvSpPr>
          <p:spPr>
            <a:xfrm>
              <a:off x="8328247" y="980728"/>
              <a:ext cx="3667749"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Conventional Altimetry</a:t>
              </a:r>
            </a:p>
            <a:p>
              <a:r>
                <a:rPr lang="en-US" dirty="0">
                  <a:latin typeface="Arial" panose="020B0604020202020204" pitchFamily="34" charset="0"/>
                  <a:cs typeface="Arial" panose="020B0604020202020204" pitchFamily="34" charset="0"/>
                </a:rPr>
                <a:t>16 km of diameter (Ku; 11 km in Ka band of frequencies</a:t>
              </a:r>
              <a:r>
                <a:rPr lang="fr-FR" dirty="0">
                  <a:latin typeface="Arial" panose="020B0604020202020204" pitchFamily="34" charset="0"/>
                  <a:cs typeface="Arial" panose="020B0604020202020204" pitchFamily="34" charset="0"/>
                </a:rPr>
                <a:t>)</a:t>
              </a:r>
              <a:br>
                <a:rPr lang="fr-FR"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No coherent processing</a:t>
              </a:r>
            </a:p>
            <a:p>
              <a:r>
                <a:rPr lang="en-US" dirty="0">
                  <a:latin typeface="Arial" panose="020B0604020202020204" pitchFamily="34" charset="0"/>
                  <a:cs typeface="Arial" panose="020B0604020202020204" pitchFamily="34" charset="0"/>
                </a:rPr>
                <a:t>(Phase not exploited)</a:t>
              </a:r>
              <a:endParaRPr lang="fr-FR" dirty="0">
                <a:latin typeface="Arial" panose="020B0604020202020204" pitchFamily="34" charset="0"/>
                <a:cs typeface="Arial" panose="020B0604020202020204" pitchFamily="34" charset="0"/>
              </a:endParaRPr>
            </a:p>
          </p:txBody>
        </p:sp>
        <p:grpSp>
          <p:nvGrpSpPr>
            <p:cNvPr id="4" name="Groupe 3">
              <a:extLst>
                <a:ext uri="{FF2B5EF4-FFF2-40B4-BE49-F238E27FC236}">
                  <a16:creationId xmlns:a16="http://schemas.microsoft.com/office/drawing/2014/main" id="{25E3BF11-3291-47E1-8908-28C6CAF2FBDE}"/>
                </a:ext>
              </a:extLst>
            </p:cNvPr>
            <p:cNvGrpSpPr/>
            <p:nvPr/>
          </p:nvGrpSpPr>
          <p:grpSpPr>
            <a:xfrm>
              <a:off x="-8786564" y="771463"/>
              <a:ext cx="17843885" cy="5387937"/>
              <a:chOff x="-8786564" y="771463"/>
              <a:chExt cx="17843885" cy="5387937"/>
            </a:xfrm>
          </p:grpSpPr>
          <p:grpSp>
            <p:nvGrpSpPr>
              <p:cNvPr id="3" name="Groupe 2">
                <a:extLst>
                  <a:ext uri="{FF2B5EF4-FFF2-40B4-BE49-F238E27FC236}">
                    <a16:creationId xmlns:a16="http://schemas.microsoft.com/office/drawing/2014/main" id="{6AD28EEB-D504-4612-879B-E7C751A6E09A}"/>
                  </a:ext>
                </a:extLst>
              </p:cNvPr>
              <p:cNvGrpSpPr/>
              <p:nvPr/>
            </p:nvGrpSpPr>
            <p:grpSpPr>
              <a:xfrm>
                <a:off x="-8786564" y="771463"/>
                <a:ext cx="17843885" cy="5170189"/>
                <a:chOff x="-8786564" y="771463"/>
                <a:chExt cx="17843885" cy="5170189"/>
              </a:xfrm>
            </p:grpSpPr>
            <p:sp>
              <p:nvSpPr>
                <p:cNvPr id="20" name="Ellipse 19">
                  <a:extLst>
                    <a:ext uri="{FF2B5EF4-FFF2-40B4-BE49-F238E27FC236}">
                      <a16:creationId xmlns:a16="http://schemas.microsoft.com/office/drawing/2014/main" id="{A202169B-0B79-4680-BF1D-31B08A91DE46}"/>
                    </a:ext>
                  </a:extLst>
                </p:cNvPr>
                <p:cNvSpPr/>
                <p:nvPr/>
              </p:nvSpPr>
              <p:spPr>
                <a:xfrm rot="186522">
                  <a:off x="832385" y="3358716"/>
                  <a:ext cx="4904033" cy="2582936"/>
                </a:xfrm>
                <a:prstGeom prst="ellipse">
                  <a:avLst/>
                </a:prstGeom>
                <a:gradFill flip="none" rotWithShape="1">
                  <a:gsLst>
                    <a:gs pos="0">
                      <a:schemeClr val="accent1">
                        <a:alpha val="80000"/>
                      </a:schemeClr>
                    </a:gs>
                    <a:gs pos="100000">
                      <a:srgbClr val="F0F5FA">
                        <a:alpha val="80000"/>
                      </a:srgbClr>
                    </a:gs>
                  </a:gsLst>
                  <a:path path="circle">
                    <a:fillToRect l="50000" t="50000" r="50000" b="50000"/>
                  </a:path>
                  <a:tileRect/>
                </a:gra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Image 20">
                  <a:extLst>
                    <a:ext uri="{FF2B5EF4-FFF2-40B4-BE49-F238E27FC236}">
                      <a16:creationId xmlns:a16="http://schemas.microsoft.com/office/drawing/2014/main" id="{54BB427C-CD08-456B-A4AF-DF9B487530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3703" y="908720"/>
                  <a:ext cx="1544105" cy="493390"/>
                </a:xfrm>
                <a:prstGeom prst="rect">
                  <a:avLst/>
                </a:prstGeom>
              </p:spPr>
            </p:pic>
            <p:cxnSp>
              <p:nvCxnSpPr>
                <p:cNvPr id="22" name="Connecteur droit 21">
                  <a:extLst>
                    <a:ext uri="{FF2B5EF4-FFF2-40B4-BE49-F238E27FC236}">
                      <a16:creationId xmlns:a16="http://schemas.microsoft.com/office/drawing/2014/main" id="{18421721-D559-41A5-A2C3-56238C79639D}"/>
                    </a:ext>
                  </a:extLst>
                </p:cNvPr>
                <p:cNvCxnSpPr>
                  <a:cxnSpLocks/>
                </p:cNvCxnSpPr>
                <p:nvPr/>
              </p:nvCxnSpPr>
              <p:spPr>
                <a:xfrm flipV="1">
                  <a:off x="911424" y="1168785"/>
                  <a:ext cx="2376264" cy="3039492"/>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9F0CF0F3-9649-447F-9060-AC9AE46F338E}"/>
                    </a:ext>
                  </a:extLst>
                </p:cNvPr>
                <p:cNvCxnSpPr>
                  <a:cxnSpLocks/>
                </p:cNvCxnSpPr>
                <p:nvPr/>
              </p:nvCxnSpPr>
              <p:spPr>
                <a:xfrm flipH="1" flipV="1">
                  <a:off x="3287688" y="1168786"/>
                  <a:ext cx="2376264" cy="3772382"/>
                </a:xfrm>
                <a:prstGeom prst="line">
                  <a:avLst/>
                </a:prstGeom>
              </p:spPr>
              <p:style>
                <a:lnRef idx="1">
                  <a:schemeClr val="dk1"/>
                </a:lnRef>
                <a:fillRef idx="0">
                  <a:schemeClr val="dk1"/>
                </a:fillRef>
                <a:effectRef idx="0">
                  <a:schemeClr val="dk1"/>
                </a:effectRef>
                <a:fontRef idx="minor">
                  <a:schemeClr val="tx1"/>
                </a:fontRef>
              </p:style>
            </p:cxnSp>
            <p:sp>
              <p:nvSpPr>
                <p:cNvPr id="26" name="Arc 25">
                  <a:extLst>
                    <a:ext uri="{FF2B5EF4-FFF2-40B4-BE49-F238E27FC236}">
                      <a16:creationId xmlns:a16="http://schemas.microsoft.com/office/drawing/2014/main" id="{92BDF56D-D1B8-49E1-A322-093C3B33ED3F}"/>
                    </a:ext>
                  </a:extLst>
                </p:cNvPr>
                <p:cNvSpPr/>
                <p:nvPr/>
              </p:nvSpPr>
              <p:spPr>
                <a:xfrm rot="177827">
                  <a:off x="-7237703" y="771463"/>
                  <a:ext cx="14257584" cy="2681375"/>
                </a:xfrm>
                <a:prstGeom prst="arc">
                  <a:avLst>
                    <a:gd name="adj1" fmla="val 17731064"/>
                    <a:gd name="adj2" fmla="val 21225516"/>
                  </a:avLst>
                </a:prstGeom>
                <a:ln w="19050">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a:extLst>
                    <a:ext uri="{FF2B5EF4-FFF2-40B4-BE49-F238E27FC236}">
                      <a16:creationId xmlns:a16="http://schemas.microsoft.com/office/drawing/2014/main" id="{E54903A4-E0BA-4418-B112-81E45682BCDB}"/>
                    </a:ext>
                  </a:extLst>
                </p:cNvPr>
                <p:cNvSpPr/>
                <p:nvPr/>
              </p:nvSpPr>
              <p:spPr>
                <a:xfrm rot="387333">
                  <a:off x="-8786564" y="4138525"/>
                  <a:ext cx="17843885" cy="1753327"/>
                </a:xfrm>
                <a:prstGeom prst="arc">
                  <a:avLst>
                    <a:gd name="adj1" fmla="val 17731064"/>
                    <a:gd name="adj2" fmla="val 21225516"/>
                  </a:avLst>
                </a:prstGeom>
                <a:ln w="19050">
                  <a:solidFill>
                    <a:schemeClr val="tx1"/>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ZoneTexte 98">
                  <a:extLst>
                    <a:ext uri="{FF2B5EF4-FFF2-40B4-BE49-F238E27FC236}">
                      <a16:creationId xmlns:a16="http://schemas.microsoft.com/office/drawing/2014/main" id="{F01B8DCA-B174-4579-AC6D-E2A221E2F243}"/>
                    </a:ext>
                  </a:extLst>
                </p:cNvPr>
                <p:cNvSpPr txBox="1"/>
                <p:nvPr/>
              </p:nvSpPr>
              <p:spPr>
                <a:xfrm rot="442527">
                  <a:off x="852754" y="4223576"/>
                  <a:ext cx="1073782" cy="276999"/>
                </a:xfrm>
                <a:prstGeom prst="rect">
                  <a:avLst/>
                </a:prstGeom>
                <a:noFill/>
              </p:spPr>
              <p:txBody>
                <a:bodyPr wrap="square" rtlCol="0">
                  <a:spAutoFit/>
                </a:bodyPr>
                <a:lstStyle/>
                <a:p>
                  <a:r>
                    <a:rPr lang="en-US" sz="1200" b="1" dirty="0"/>
                    <a:t>Ground track</a:t>
                  </a:r>
                </a:p>
              </p:txBody>
            </p:sp>
            <p:sp>
              <p:nvSpPr>
                <p:cNvPr id="100" name="Ellipse 99">
                  <a:extLst>
                    <a:ext uri="{FF2B5EF4-FFF2-40B4-BE49-F238E27FC236}">
                      <a16:creationId xmlns:a16="http://schemas.microsoft.com/office/drawing/2014/main" id="{60B0EE6B-5F9B-44AC-A1F3-1CC95F8AFD63}"/>
                    </a:ext>
                  </a:extLst>
                </p:cNvPr>
                <p:cNvSpPr/>
                <p:nvPr/>
              </p:nvSpPr>
              <p:spPr>
                <a:xfrm>
                  <a:off x="7079666" y="1053322"/>
                  <a:ext cx="960430" cy="792088"/>
                </a:xfrm>
                <a:prstGeom prst="ellipse">
                  <a:avLst/>
                </a:prstGeom>
                <a:solidFill>
                  <a:srgbClr val="B9CDE5">
                    <a:alpha val="70980"/>
                  </a:srgb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ZoneTexte 32">
                <a:extLst>
                  <a:ext uri="{FF2B5EF4-FFF2-40B4-BE49-F238E27FC236}">
                    <a16:creationId xmlns:a16="http://schemas.microsoft.com/office/drawing/2014/main" id="{B5623316-3863-444B-8CCD-47A60EAB2B06}"/>
                  </a:ext>
                </a:extLst>
              </p:cNvPr>
              <p:cNvSpPr txBox="1"/>
              <p:nvPr/>
            </p:nvSpPr>
            <p:spPr>
              <a:xfrm>
                <a:off x="573157" y="5897790"/>
                <a:ext cx="532518" cy="261610"/>
              </a:xfrm>
              <a:prstGeom prst="rect">
                <a:avLst/>
              </a:prstGeom>
              <a:noFill/>
            </p:spPr>
            <p:txBody>
              <a:bodyPr wrap="none" rtlCol="0">
                <a:spAutoFit/>
              </a:bodyPr>
              <a:lstStyle/>
              <a:p>
                <a:r>
                  <a:rPr lang="fr-FR" sz="1100" dirty="0">
                    <a:solidFill>
                      <a:schemeClr val="bg1"/>
                    </a:solidFill>
                  </a:rPr>
                  <a:t>© CLS</a:t>
                </a:r>
              </a:p>
            </p:txBody>
          </p:sp>
        </p:grpSp>
      </p:grpSp>
      <p:grpSp>
        <p:nvGrpSpPr>
          <p:cNvPr id="5" name="Groupe 4">
            <a:extLst>
              <a:ext uri="{FF2B5EF4-FFF2-40B4-BE49-F238E27FC236}">
                <a16:creationId xmlns:a16="http://schemas.microsoft.com/office/drawing/2014/main" id="{DE4A7EF6-925C-4CA8-9879-8FDBFBAE9CF3}"/>
              </a:ext>
            </a:extLst>
          </p:cNvPr>
          <p:cNvGrpSpPr/>
          <p:nvPr/>
        </p:nvGrpSpPr>
        <p:grpSpPr>
          <a:xfrm>
            <a:off x="6619400" y="2066048"/>
            <a:ext cx="5376597" cy="4671139"/>
            <a:chOff x="6619400" y="2066048"/>
            <a:chExt cx="5376597" cy="4671139"/>
          </a:xfrm>
        </p:grpSpPr>
        <p:pic>
          <p:nvPicPr>
            <p:cNvPr id="18" name="Image 17">
              <a:extLst>
                <a:ext uri="{FF2B5EF4-FFF2-40B4-BE49-F238E27FC236}">
                  <a16:creationId xmlns:a16="http://schemas.microsoft.com/office/drawing/2014/main" id="{26E794CD-1797-432C-A0D5-8E8062933E0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19400" y="2066048"/>
              <a:ext cx="5376597" cy="4671139"/>
            </a:xfrm>
            <a:prstGeom prst="rect">
              <a:avLst/>
            </a:prstGeom>
          </p:spPr>
        </p:pic>
        <p:sp>
          <p:nvSpPr>
            <p:cNvPr id="34" name="ZoneTexte 33">
              <a:extLst>
                <a:ext uri="{FF2B5EF4-FFF2-40B4-BE49-F238E27FC236}">
                  <a16:creationId xmlns:a16="http://schemas.microsoft.com/office/drawing/2014/main" id="{0DCCC574-5DFA-426A-9DCE-1628B1816B67}"/>
                </a:ext>
              </a:extLst>
            </p:cNvPr>
            <p:cNvSpPr txBox="1"/>
            <p:nvPr/>
          </p:nvSpPr>
          <p:spPr>
            <a:xfrm>
              <a:off x="7529036" y="5493964"/>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spTree>
    <p:extLst>
      <p:ext uri="{BB962C8B-B14F-4D97-AF65-F5344CB8AC3E}">
        <p14:creationId xmlns:p14="http://schemas.microsoft.com/office/powerpoint/2010/main" val="192293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tabLst>
                <a:tab pos="8877300" algn="l"/>
                <a:tab pos="11923713" algn="r"/>
              </a:tabLst>
            </a:pPr>
            <a:r>
              <a:rPr lang="en-US" dirty="0"/>
              <a:t>SAR- or delay-Doppler- altimetry (unfocused)	</a:t>
            </a:r>
          </a:p>
        </p:txBody>
      </p:sp>
      <p:sp>
        <p:nvSpPr>
          <p:cNvPr id="27" name="ZoneTexte 26">
            <a:extLst>
              <a:ext uri="{FF2B5EF4-FFF2-40B4-BE49-F238E27FC236}">
                <a16:creationId xmlns:a16="http://schemas.microsoft.com/office/drawing/2014/main" id="{D021966A-2D3E-4C65-90E6-213B4378E830}"/>
              </a:ext>
            </a:extLst>
          </p:cNvPr>
          <p:cNvSpPr txBox="1"/>
          <p:nvPr/>
        </p:nvSpPr>
        <p:spPr>
          <a:xfrm>
            <a:off x="8328248" y="980728"/>
            <a:ext cx="3384376" cy="267765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Conventional Altimetry</a:t>
            </a:r>
          </a:p>
          <a:p>
            <a:r>
              <a:rPr lang="en-US" dirty="0">
                <a:latin typeface="Arial" panose="020B0604020202020204" pitchFamily="34" charset="0"/>
                <a:cs typeface="Arial" panose="020B0604020202020204" pitchFamily="34" charset="0"/>
              </a:rPr>
              <a:t>16 km of diameter</a:t>
            </a:r>
          </a:p>
          <a:p>
            <a:endParaRPr lang="en-US" sz="2400"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Unfocused SAR</a:t>
            </a:r>
          </a:p>
          <a:p>
            <a:r>
              <a:rPr lang="en-US" dirty="0">
                <a:latin typeface="Arial" panose="020B0604020202020204" pitchFamily="34" charset="0"/>
                <a:cs typeface="Arial" panose="020B0604020202020204" pitchFamily="34" charset="0"/>
              </a:rPr>
              <a:t>~300 m in along-track direction (450 m with Hamming window)</a:t>
            </a:r>
          </a:p>
          <a:p>
            <a:r>
              <a:rPr lang="en-US" dirty="0">
                <a:latin typeface="Arial" panose="020B0604020202020204" pitchFamily="34" charset="0"/>
                <a:cs typeface="Arial" panose="020B0604020202020204" pitchFamily="34" charset="0"/>
              </a:rPr>
              <a:t>16 km in across-track direction</a:t>
            </a:r>
          </a:p>
          <a:p>
            <a:endParaRPr lang="fr-FR"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06532FAB-C6B4-4191-90D5-FAF7F15D9B08}"/>
              </a:ext>
            </a:extLst>
          </p:cNvPr>
          <p:cNvSpPr txBox="1"/>
          <p:nvPr/>
        </p:nvSpPr>
        <p:spPr>
          <a:xfrm>
            <a:off x="7721748" y="5989617"/>
            <a:ext cx="4470252" cy="369332"/>
          </a:xfrm>
          <a:prstGeom prst="rect">
            <a:avLst/>
          </a:prstGeom>
          <a:noFill/>
        </p:spPr>
        <p:txBody>
          <a:bodyPr wrap="square" rtlCol="0">
            <a:spAutoFit/>
          </a:bodyPr>
          <a:lstStyle/>
          <a:p>
            <a:r>
              <a:rPr lang="en-US" dirty="0"/>
              <a:t>Coherent processing on one burst  (~ 3.5 </a:t>
            </a:r>
            <a:r>
              <a:rPr lang="en-US" dirty="0" err="1"/>
              <a:t>ms</a:t>
            </a:r>
            <a:r>
              <a:rPr lang="en-US" dirty="0"/>
              <a:t>)</a:t>
            </a:r>
          </a:p>
        </p:txBody>
      </p:sp>
      <p:grpSp>
        <p:nvGrpSpPr>
          <p:cNvPr id="8" name="Groupe 7">
            <a:extLst>
              <a:ext uri="{FF2B5EF4-FFF2-40B4-BE49-F238E27FC236}">
                <a16:creationId xmlns:a16="http://schemas.microsoft.com/office/drawing/2014/main" id="{EAD24575-A4CE-496E-8A56-A69C65246623}"/>
              </a:ext>
            </a:extLst>
          </p:cNvPr>
          <p:cNvGrpSpPr/>
          <p:nvPr/>
        </p:nvGrpSpPr>
        <p:grpSpPr>
          <a:xfrm>
            <a:off x="-8786564" y="771463"/>
            <a:ext cx="17843885" cy="5402820"/>
            <a:chOff x="-8786564" y="771463"/>
            <a:chExt cx="17843885" cy="5402820"/>
          </a:xfrm>
        </p:grpSpPr>
        <p:pic>
          <p:nvPicPr>
            <p:cNvPr id="7" name="Image 6">
              <a:extLst>
                <a:ext uri="{FF2B5EF4-FFF2-40B4-BE49-F238E27FC236}">
                  <a16:creationId xmlns:a16="http://schemas.microsoft.com/office/drawing/2014/main" id="{DE159E9F-1CCA-43EA-8B50-1AD5BED712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266" y="3147490"/>
              <a:ext cx="5520993" cy="3017814"/>
            </a:xfrm>
            <a:prstGeom prst="rect">
              <a:avLst/>
            </a:prstGeom>
          </p:spPr>
        </p:pic>
        <p:grpSp>
          <p:nvGrpSpPr>
            <p:cNvPr id="4" name="Groupe 3">
              <a:extLst>
                <a:ext uri="{FF2B5EF4-FFF2-40B4-BE49-F238E27FC236}">
                  <a16:creationId xmlns:a16="http://schemas.microsoft.com/office/drawing/2014/main" id="{D8EAC735-72EC-4AD4-AC10-E8E40736D58F}"/>
                </a:ext>
              </a:extLst>
            </p:cNvPr>
            <p:cNvGrpSpPr/>
            <p:nvPr/>
          </p:nvGrpSpPr>
          <p:grpSpPr>
            <a:xfrm>
              <a:off x="-8786564" y="771463"/>
              <a:ext cx="17843885" cy="5402820"/>
              <a:chOff x="-8786564" y="771463"/>
              <a:chExt cx="17843885" cy="5402820"/>
            </a:xfrm>
          </p:grpSpPr>
          <p:grpSp>
            <p:nvGrpSpPr>
              <p:cNvPr id="3" name="Groupe 2">
                <a:extLst>
                  <a:ext uri="{FF2B5EF4-FFF2-40B4-BE49-F238E27FC236}">
                    <a16:creationId xmlns:a16="http://schemas.microsoft.com/office/drawing/2014/main" id="{AE3B6C09-3187-479E-A615-9E0D1CC93BEB}"/>
                  </a:ext>
                </a:extLst>
              </p:cNvPr>
              <p:cNvGrpSpPr/>
              <p:nvPr/>
            </p:nvGrpSpPr>
            <p:grpSpPr>
              <a:xfrm>
                <a:off x="-8786564" y="771463"/>
                <a:ext cx="17843885" cy="5226387"/>
                <a:chOff x="-8786564" y="771463"/>
                <a:chExt cx="17843885" cy="5226387"/>
              </a:xfrm>
            </p:grpSpPr>
            <p:sp>
              <p:nvSpPr>
                <p:cNvPr id="20" name="Ellipse 19">
                  <a:extLst>
                    <a:ext uri="{FF2B5EF4-FFF2-40B4-BE49-F238E27FC236}">
                      <a16:creationId xmlns:a16="http://schemas.microsoft.com/office/drawing/2014/main" id="{A202169B-0B79-4680-BF1D-31B08A91DE46}"/>
                    </a:ext>
                  </a:extLst>
                </p:cNvPr>
                <p:cNvSpPr/>
                <p:nvPr/>
              </p:nvSpPr>
              <p:spPr>
                <a:xfrm rot="186522">
                  <a:off x="832385" y="3358716"/>
                  <a:ext cx="4904033" cy="2582936"/>
                </a:xfrm>
                <a:prstGeom prst="ellipse">
                  <a:avLst/>
                </a:prstGeom>
                <a:gradFill>
                  <a:gsLst>
                    <a:gs pos="0">
                      <a:schemeClr val="accent1">
                        <a:alpha val="80000"/>
                      </a:schemeClr>
                    </a:gs>
                    <a:gs pos="100000">
                      <a:srgbClr val="F0F5FA">
                        <a:alpha val="80000"/>
                      </a:srgbClr>
                    </a:gs>
                  </a:gsLst>
                  <a:path path="circle">
                    <a:fillToRect l="50000" t="50000" r="50000" b="50000"/>
                  </a:path>
                </a:gra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Image 20">
                  <a:extLst>
                    <a:ext uri="{FF2B5EF4-FFF2-40B4-BE49-F238E27FC236}">
                      <a16:creationId xmlns:a16="http://schemas.microsoft.com/office/drawing/2014/main" id="{54BB427C-CD08-456B-A4AF-DF9B487530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3703" y="908720"/>
                  <a:ext cx="1544105" cy="493390"/>
                </a:xfrm>
                <a:prstGeom prst="rect">
                  <a:avLst/>
                </a:prstGeom>
              </p:spPr>
            </p:pic>
            <p:sp>
              <p:nvSpPr>
                <p:cNvPr id="26" name="Arc 25">
                  <a:extLst>
                    <a:ext uri="{FF2B5EF4-FFF2-40B4-BE49-F238E27FC236}">
                      <a16:creationId xmlns:a16="http://schemas.microsoft.com/office/drawing/2014/main" id="{92BDF56D-D1B8-49E1-A322-093C3B33ED3F}"/>
                    </a:ext>
                  </a:extLst>
                </p:cNvPr>
                <p:cNvSpPr/>
                <p:nvPr/>
              </p:nvSpPr>
              <p:spPr>
                <a:xfrm rot="177827">
                  <a:off x="-7237703" y="771463"/>
                  <a:ext cx="14257584" cy="2681375"/>
                </a:xfrm>
                <a:prstGeom prst="arc">
                  <a:avLst>
                    <a:gd name="adj1" fmla="val 17731064"/>
                    <a:gd name="adj2" fmla="val 21225516"/>
                  </a:avLst>
                </a:prstGeom>
                <a:ln w="19050">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Rectangle 84">
                  <a:extLst>
                    <a:ext uri="{FF2B5EF4-FFF2-40B4-BE49-F238E27FC236}">
                      <a16:creationId xmlns:a16="http://schemas.microsoft.com/office/drawing/2014/main" id="{8729AB3D-F47B-4B62-879D-199E208B79C6}"/>
                    </a:ext>
                  </a:extLst>
                </p:cNvPr>
                <p:cNvSpPr/>
                <p:nvPr/>
              </p:nvSpPr>
              <p:spPr>
                <a:xfrm rot="1393675">
                  <a:off x="3167146" y="3299464"/>
                  <a:ext cx="222881" cy="2698386"/>
                </a:xfrm>
                <a:custGeom>
                  <a:avLst/>
                  <a:gdLst>
                    <a:gd name="connsiteX0" fmla="*/ 0 w 216000"/>
                    <a:gd name="connsiteY0" fmla="*/ 0 h 2628000"/>
                    <a:gd name="connsiteX1" fmla="*/ 216000 w 216000"/>
                    <a:gd name="connsiteY1" fmla="*/ 0 h 2628000"/>
                    <a:gd name="connsiteX2" fmla="*/ 216000 w 216000"/>
                    <a:gd name="connsiteY2" fmla="*/ 2628000 h 2628000"/>
                    <a:gd name="connsiteX3" fmla="*/ 0 w 216000"/>
                    <a:gd name="connsiteY3" fmla="*/ 2628000 h 2628000"/>
                    <a:gd name="connsiteX4" fmla="*/ 0 w 216000"/>
                    <a:gd name="connsiteY4" fmla="*/ 0 h 2628000"/>
                    <a:gd name="connsiteX0" fmla="*/ 0 w 216000"/>
                    <a:gd name="connsiteY0" fmla="*/ 33120 h 2661120"/>
                    <a:gd name="connsiteX1" fmla="*/ 213223 w 216000"/>
                    <a:gd name="connsiteY1" fmla="*/ 0 h 2661120"/>
                    <a:gd name="connsiteX2" fmla="*/ 216000 w 216000"/>
                    <a:gd name="connsiteY2" fmla="*/ 2661120 h 2661120"/>
                    <a:gd name="connsiteX3" fmla="*/ 0 w 216000"/>
                    <a:gd name="connsiteY3" fmla="*/ 2661120 h 2661120"/>
                    <a:gd name="connsiteX4" fmla="*/ 0 w 216000"/>
                    <a:gd name="connsiteY4" fmla="*/ 33120 h 2661120"/>
                    <a:gd name="connsiteX0" fmla="*/ 6881 w 222881"/>
                    <a:gd name="connsiteY0" fmla="*/ 33120 h 2698386"/>
                    <a:gd name="connsiteX1" fmla="*/ 220104 w 222881"/>
                    <a:gd name="connsiteY1" fmla="*/ 0 h 2698386"/>
                    <a:gd name="connsiteX2" fmla="*/ 222881 w 222881"/>
                    <a:gd name="connsiteY2" fmla="*/ 2661120 h 2698386"/>
                    <a:gd name="connsiteX3" fmla="*/ 0 w 222881"/>
                    <a:gd name="connsiteY3" fmla="*/ 2698386 h 2698386"/>
                    <a:gd name="connsiteX4" fmla="*/ 6881 w 222881"/>
                    <a:gd name="connsiteY4" fmla="*/ 33120 h 26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1" h="2698386">
                      <a:moveTo>
                        <a:pt x="6881" y="33120"/>
                      </a:moveTo>
                      <a:lnTo>
                        <a:pt x="220104" y="0"/>
                      </a:lnTo>
                      <a:cubicBezTo>
                        <a:pt x="221030" y="887040"/>
                        <a:pt x="221955" y="1774080"/>
                        <a:pt x="222881" y="2661120"/>
                      </a:cubicBezTo>
                      <a:lnTo>
                        <a:pt x="0" y="2698386"/>
                      </a:lnTo>
                      <a:cubicBezTo>
                        <a:pt x="2294" y="1809964"/>
                        <a:pt x="4587" y="921542"/>
                        <a:pt x="6881" y="33120"/>
                      </a:cubicBezTo>
                      <a:close/>
                    </a:path>
                  </a:pathLst>
                </a:custGeom>
                <a:solidFill>
                  <a:srgbClr val="26E260">
                    <a:alpha val="38824"/>
                  </a:srgbClr>
                </a:solid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15">
                  <a:extLst>
                    <a:ext uri="{FF2B5EF4-FFF2-40B4-BE49-F238E27FC236}">
                      <a16:creationId xmlns:a16="http://schemas.microsoft.com/office/drawing/2014/main" id="{A58168D8-DFA3-4BB3-AEC7-EB2B396BFEBF}"/>
                    </a:ext>
                  </a:extLst>
                </p:cNvPr>
                <p:cNvCxnSpPr>
                  <a:cxnSpLocks/>
                </p:cNvCxnSpPr>
                <p:nvPr/>
              </p:nvCxnSpPr>
              <p:spPr>
                <a:xfrm flipV="1">
                  <a:off x="911424" y="1168785"/>
                  <a:ext cx="2376264" cy="3039492"/>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08DC39B0-2B1A-4035-9CD7-5CBD3EB1DE29}"/>
                    </a:ext>
                  </a:extLst>
                </p:cNvPr>
                <p:cNvCxnSpPr>
                  <a:cxnSpLocks/>
                </p:cNvCxnSpPr>
                <p:nvPr/>
              </p:nvCxnSpPr>
              <p:spPr>
                <a:xfrm flipH="1" flipV="1">
                  <a:off x="3287688" y="1168786"/>
                  <a:ext cx="2376264" cy="3772382"/>
                </a:xfrm>
                <a:prstGeom prst="line">
                  <a:avLst/>
                </a:prstGeom>
              </p:spPr>
              <p:style>
                <a:lnRef idx="1">
                  <a:schemeClr val="dk1"/>
                </a:lnRef>
                <a:fillRef idx="0">
                  <a:schemeClr val="dk1"/>
                </a:fillRef>
                <a:effectRef idx="0">
                  <a:schemeClr val="dk1"/>
                </a:effectRef>
                <a:fontRef idx="minor">
                  <a:schemeClr val="tx1"/>
                </a:fontRef>
              </p:style>
            </p:cxnSp>
            <p:sp>
              <p:nvSpPr>
                <p:cNvPr id="18" name="Arc 17">
                  <a:extLst>
                    <a:ext uri="{FF2B5EF4-FFF2-40B4-BE49-F238E27FC236}">
                      <a16:creationId xmlns:a16="http://schemas.microsoft.com/office/drawing/2014/main" id="{2E57A237-4D93-4494-A318-51E3518F2DA9}"/>
                    </a:ext>
                  </a:extLst>
                </p:cNvPr>
                <p:cNvSpPr/>
                <p:nvPr/>
              </p:nvSpPr>
              <p:spPr>
                <a:xfrm rot="387333">
                  <a:off x="-8786564" y="4138525"/>
                  <a:ext cx="17843885" cy="1753327"/>
                </a:xfrm>
                <a:prstGeom prst="arc">
                  <a:avLst>
                    <a:gd name="adj1" fmla="val 17731064"/>
                    <a:gd name="adj2" fmla="val 21225516"/>
                  </a:avLst>
                </a:prstGeom>
                <a:ln w="19050">
                  <a:solidFill>
                    <a:schemeClr val="tx1"/>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ZoneTexte 23">
                  <a:extLst>
                    <a:ext uri="{FF2B5EF4-FFF2-40B4-BE49-F238E27FC236}">
                      <a16:creationId xmlns:a16="http://schemas.microsoft.com/office/drawing/2014/main" id="{9644231E-058C-4FD4-B933-D48D5CC395CC}"/>
                    </a:ext>
                  </a:extLst>
                </p:cNvPr>
                <p:cNvSpPr txBox="1"/>
                <p:nvPr/>
              </p:nvSpPr>
              <p:spPr>
                <a:xfrm rot="442527">
                  <a:off x="852754" y="4223576"/>
                  <a:ext cx="1073782" cy="276999"/>
                </a:xfrm>
                <a:prstGeom prst="rect">
                  <a:avLst/>
                </a:prstGeom>
                <a:noFill/>
              </p:spPr>
              <p:txBody>
                <a:bodyPr wrap="square" rtlCol="0">
                  <a:spAutoFit/>
                </a:bodyPr>
                <a:lstStyle/>
                <a:p>
                  <a:r>
                    <a:rPr lang="en-US" sz="1200" b="1" dirty="0"/>
                    <a:t>Ground track</a:t>
                  </a:r>
                </a:p>
              </p:txBody>
            </p:sp>
            <p:sp>
              <p:nvSpPr>
                <p:cNvPr id="25" name="Ellipse 24">
                  <a:extLst>
                    <a:ext uri="{FF2B5EF4-FFF2-40B4-BE49-F238E27FC236}">
                      <a16:creationId xmlns:a16="http://schemas.microsoft.com/office/drawing/2014/main" id="{D0524DB8-78CC-46DC-9EF5-7BB2065B0C62}"/>
                    </a:ext>
                  </a:extLst>
                </p:cNvPr>
                <p:cNvSpPr/>
                <p:nvPr/>
              </p:nvSpPr>
              <p:spPr>
                <a:xfrm>
                  <a:off x="7079666" y="1053322"/>
                  <a:ext cx="960430" cy="792088"/>
                </a:xfrm>
                <a:prstGeom prst="ellipse">
                  <a:avLst/>
                </a:prstGeom>
                <a:solidFill>
                  <a:srgbClr val="B9CDE5">
                    <a:alpha val="70980"/>
                  </a:srgb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DB74E7A-46D3-4002-98F1-E76C384C474F}"/>
                    </a:ext>
                  </a:extLst>
                </p:cNvPr>
                <p:cNvSpPr/>
                <p:nvPr/>
              </p:nvSpPr>
              <p:spPr>
                <a:xfrm rot="851703">
                  <a:off x="7491901" y="2282179"/>
                  <a:ext cx="135961" cy="782644"/>
                </a:xfrm>
                <a:prstGeom prst="rect">
                  <a:avLst/>
                </a:prstGeom>
                <a:solidFill>
                  <a:srgbClr val="26E260">
                    <a:alpha val="38824"/>
                  </a:srgbClr>
                </a:solid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ZoneTexte 22">
                <a:extLst>
                  <a:ext uri="{FF2B5EF4-FFF2-40B4-BE49-F238E27FC236}">
                    <a16:creationId xmlns:a16="http://schemas.microsoft.com/office/drawing/2014/main" id="{F71F82AA-DCD6-40CA-AB66-CE56175109E2}"/>
                  </a:ext>
                </a:extLst>
              </p:cNvPr>
              <p:cNvSpPr txBox="1"/>
              <p:nvPr/>
            </p:nvSpPr>
            <p:spPr>
              <a:xfrm>
                <a:off x="573365" y="5912673"/>
                <a:ext cx="532518" cy="261610"/>
              </a:xfrm>
              <a:prstGeom prst="rect">
                <a:avLst/>
              </a:prstGeom>
              <a:noFill/>
            </p:spPr>
            <p:txBody>
              <a:bodyPr wrap="none" rtlCol="0">
                <a:spAutoFit/>
              </a:bodyPr>
              <a:lstStyle/>
              <a:p>
                <a:r>
                  <a:rPr lang="fr-FR" sz="1100" dirty="0">
                    <a:solidFill>
                      <a:schemeClr val="bg1"/>
                    </a:solidFill>
                  </a:rPr>
                  <a:t>© CLS</a:t>
                </a:r>
              </a:p>
            </p:txBody>
          </p:sp>
        </p:grpSp>
      </p:grpSp>
      <p:grpSp>
        <p:nvGrpSpPr>
          <p:cNvPr id="5" name="Groupe 4">
            <a:extLst>
              <a:ext uri="{FF2B5EF4-FFF2-40B4-BE49-F238E27FC236}">
                <a16:creationId xmlns:a16="http://schemas.microsoft.com/office/drawing/2014/main" id="{3F0F01E7-AC30-4A0D-8FAE-C058E61E1D91}"/>
              </a:ext>
            </a:extLst>
          </p:cNvPr>
          <p:cNvGrpSpPr/>
          <p:nvPr/>
        </p:nvGrpSpPr>
        <p:grpSpPr>
          <a:xfrm>
            <a:off x="6806638" y="3207248"/>
            <a:ext cx="5444263" cy="3062398"/>
            <a:chOff x="6806638" y="3207248"/>
            <a:chExt cx="5444263" cy="3062398"/>
          </a:xfrm>
        </p:grpSpPr>
        <p:pic>
          <p:nvPicPr>
            <p:cNvPr id="22" name="Image 21">
              <a:extLst>
                <a:ext uri="{FF2B5EF4-FFF2-40B4-BE49-F238E27FC236}">
                  <a16:creationId xmlns:a16="http://schemas.microsoft.com/office/drawing/2014/main" id="{05BB96A3-D6ED-471C-BF10-A9CFDB15026F}"/>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06638" y="3207248"/>
              <a:ext cx="5444263" cy="3062398"/>
            </a:xfrm>
            <a:prstGeom prst="rect">
              <a:avLst/>
            </a:prstGeom>
          </p:spPr>
        </p:pic>
        <p:sp>
          <p:nvSpPr>
            <p:cNvPr id="29" name="ZoneTexte 28">
              <a:extLst>
                <a:ext uri="{FF2B5EF4-FFF2-40B4-BE49-F238E27FC236}">
                  <a16:creationId xmlns:a16="http://schemas.microsoft.com/office/drawing/2014/main" id="{DBF12550-6EC8-4882-8C99-D063C882929A}"/>
                </a:ext>
              </a:extLst>
            </p:cNvPr>
            <p:cNvSpPr txBox="1"/>
            <p:nvPr/>
          </p:nvSpPr>
          <p:spPr>
            <a:xfrm>
              <a:off x="7791270" y="5559490"/>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spTree>
    <p:extLst>
      <p:ext uri="{BB962C8B-B14F-4D97-AF65-F5344CB8AC3E}">
        <p14:creationId xmlns:p14="http://schemas.microsoft.com/office/powerpoint/2010/main" val="335855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00AFA-B3AB-4551-B4A9-0541039A9F81}"/>
              </a:ext>
            </a:extLst>
          </p:cNvPr>
          <p:cNvSpPr>
            <a:spLocks noGrp="1"/>
          </p:cNvSpPr>
          <p:nvPr>
            <p:ph type="title"/>
          </p:nvPr>
        </p:nvSpPr>
        <p:spPr/>
        <p:txBody>
          <a:bodyPr>
            <a:normAutofit fontScale="90000"/>
          </a:bodyPr>
          <a:lstStyle/>
          <a:p>
            <a:pPr>
              <a:tabLst>
                <a:tab pos="11569700" algn="l"/>
                <a:tab pos="11923713" algn="l"/>
              </a:tabLst>
            </a:pPr>
            <a:r>
              <a:rPr lang="en-US" dirty="0"/>
              <a:t>“Fully-focused” SAR altimetry (FF-SAR)	</a:t>
            </a:r>
          </a:p>
        </p:txBody>
      </p:sp>
      <p:sp>
        <p:nvSpPr>
          <p:cNvPr id="3" name="Espace réservé du contenu 2">
            <a:extLst>
              <a:ext uri="{FF2B5EF4-FFF2-40B4-BE49-F238E27FC236}">
                <a16:creationId xmlns:a16="http://schemas.microsoft.com/office/drawing/2014/main" id="{6BBC4876-B2F8-469E-A0E1-BF4579878EF0}"/>
              </a:ext>
            </a:extLst>
          </p:cNvPr>
          <p:cNvSpPr>
            <a:spLocks noGrp="1"/>
          </p:cNvSpPr>
          <p:nvPr>
            <p:ph idx="1"/>
          </p:nvPr>
        </p:nvSpPr>
        <p:spPr>
          <a:xfrm>
            <a:off x="0" y="908720"/>
            <a:ext cx="5591944" cy="5400600"/>
          </a:xfrm>
        </p:spPr>
        <p:txBody>
          <a:bodyPr/>
          <a:lstStyle/>
          <a:p>
            <a:r>
              <a:rPr lang="en-US" dirty="0"/>
              <a:t>An ongoing development</a:t>
            </a:r>
          </a:p>
          <a:p>
            <a:r>
              <a:rPr lang="en-US" dirty="0"/>
              <a:t>Taking into account the whole time the phase stays coherent in the radar beam (</a:t>
            </a:r>
            <a:r>
              <a:rPr lang="fr-FR" dirty="0"/>
              <a:t>~ 2.3 s, about 500 times </a:t>
            </a:r>
            <a:r>
              <a:rPr lang="en-US" dirty="0"/>
              <a:t>longer than the current time used).</a:t>
            </a:r>
          </a:p>
          <a:p>
            <a:r>
              <a:rPr lang="en-US" dirty="0"/>
              <a:t>Higher resolution can be reached (up to the theoretical 50 cm)</a:t>
            </a:r>
          </a:p>
          <a:p>
            <a:r>
              <a:rPr lang="en-US" dirty="0"/>
              <a:t>Heavy in processing time</a:t>
            </a:r>
          </a:p>
        </p:txBody>
      </p:sp>
      <p:sp>
        <p:nvSpPr>
          <p:cNvPr id="6" name="ZoneTexte 5">
            <a:extLst>
              <a:ext uri="{FF2B5EF4-FFF2-40B4-BE49-F238E27FC236}">
                <a16:creationId xmlns:a16="http://schemas.microsoft.com/office/drawing/2014/main" id="{08D58E02-CA66-4044-8DAC-64A04732046D}"/>
              </a:ext>
            </a:extLst>
          </p:cNvPr>
          <p:cNvSpPr txBox="1"/>
          <p:nvPr/>
        </p:nvSpPr>
        <p:spPr>
          <a:xfrm>
            <a:off x="6456040" y="908720"/>
            <a:ext cx="5256584" cy="830997"/>
          </a:xfrm>
          <a:prstGeom prst="rect">
            <a:avLst/>
          </a:prstGeom>
          <a:noFill/>
        </p:spPr>
        <p:txBody>
          <a:bodyPr wrap="square" rtlCol="0">
            <a:spAutoFit/>
          </a:bodyPr>
          <a:lstStyle/>
          <a:p>
            <a:r>
              <a:rPr lang="en-US" sz="1600" dirty="0"/>
              <a:t>Ejido A., Smith W., “Fully Focused SAR Altimetry: Theory and Applications”, </a:t>
            </a:r>
            <a:r>
              <a:rPr lang="en-US" sz="1600" i="1" dirty="0"/>
              <a:t>IEEE Trans. </a:t>
            </a:r>
            <a:r>
              <a:rPr lang="en-US" sz="1600" i="1" dirty="0" err="1"/>
              <a:t>Geosci</a:t>
            </a:r>
            <a:r>
              <a:rPr lang="en-US" sz="1600" i="1" dirty="0"/>
              <a:t>. Remote Sens.</a:t>
            </a:r>
            <a:r>
              <a:rPr lang="en-US" sz="1600" dirty="0"/>
              <a:t>, vol 55, n°1, January 2017.</a:t>
            </a:r>
          </a:p>
        </p:txBody>
      </p:sp>
      <p:grpSp>
        <p:nvGrpSpPr>
          <p:cNvPr id="4" name="Groupe 3">
            <a:extLst>
              <a:ext uri="{FF2B5EF4-FFF2-40B4-BE49-F238E27FC236}">
                <a16:creationId xmlns:a16="http://schemas.microsoft.com/office/drawing/2014/main" id="{F3D35F60-0132-499D-9500-9915D7FA0066}"/>
              </a:ext>
            </a:extLst>
          </p:cNvPr>
          <p:cNvGrpSpPr/>
          <p:nvPr/>
        </p:nvGrpSpPr>
        <p:grpSpPr>
          <a:xfrm>
            <a:off x="4583832" y="2348880"/>
            <a:ext cx="8304244" cy="4671137"/>
            <a:chOff x="4583832" y="2348880"/>
            <a:chExt cx="8304244" cy="4671137"/>
          </a:xfrm>
        </p:grpSpPr>
        <p:pic>
          <p:nvPicPr>
            <p:cNvPr id="5" name="Image 4">
              <a:extLst>
                <a:ext uri="{FF2B5EF4-FFF2-40B4-BE49-F238E27FC236}">
                  <a16:creationId xmlns:a16="http://schemas.microsoft.com/office/drawing/2014/main" id="{E6201DD0-1602-456A-882A-443A997D331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3832" y="2348880"/>
              <a:ext cx="8304244" cy="4671137"/>
            </a:xfrm>
            <a:prstGeom prst="rect">
              <a:avLst/>
            </a:prstGeom>
          </p:spPr>
        </p:pic>
        <p:sp>
          <p:nvSpPr>
            <p:cNvPr id="7" name="ZoneTexte 6">
              <a:extLst>
                <a:ext uri="{FF2B5EF4-FFF2-40B4-BE49-F238E27FC236}">
                  <a16:creationId xmlns:a16="http://schemas.microsoft.com/office/drawing/2014/main" id="{2ABF94AE-A4B1-4E64-9791-DD95CD783224}"/>
                </a:ext>
              </a:extLst>
            </p:cNvPr>
            <p:cNvSpPr txBox="1"/>
            <p:nvPr/>
          </p:nvSpPr>
          <p:spPr>
            <a:xfrm>
              <a:off x="6189781" y="5949280"/>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spTree>
    <p:extLst>
      <p:ext uri="{BB962C8B-B14F-4D97-AF65-F5344CB8AC3E}">
        <p14:creationId xmlns:p14="http://schemas.microsoft.com/office/powerpoint/2010/main" val="296395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CAADF47-D797-4B39-92D2-07D399A999FC}"/>
              </a:ext>
            </a:extLst>
          </p:cNvPr>
          <p:cNvSpPr/>
          <p:nvPr/>
        </p:nvSpPr>
        <p:spPr>
          <a:xfrm>
            <a:off x="7999454" y="764704"/>
            <a:ext cx="4036772" cy="5400600"/>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58A06B0-1A9E-4231-AA8C-4552354F6DC2}"/>
              </a:ext>
            </a:extLst>
          </p:cNvPr>
          <p:cNvSpPr/>
          <p:nvPr/>
        </p:nvSpPr>
        <p:spPr>
          <a:xfrm>
            <a:off x="3987387" y="764705"/>
            <a:ext cx="3883067" cy="5400600"/>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3CA6423-5786-4D6F-97D5-5E37941A2958}"/>
              </a:ext>
            </a:extLst>
          </p:cNvPr>
          <p:cNvSpPr/>
          <p:nvPr/>
        </p:nvSpPr>
        <p:spPr>
          <a:xfrm>
            <a:off x="119336" y="764705"/>
            <a:ext cx="3739051" cy="5402457"/>
          </a:xfrm>
          <a:prstGeom prst="rect">
            <a:avLst/>
          </a:prstGeom>
          <a:solidFill>
            <a:schemeClr val="accent6">
              <a:lumMod val="20000"/>
              <a:lumOff val="80000"/>
            </a:schemeClr>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E42BDF44-C63F-49DC-8C45-F02DC0C68AD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2752" y="1107095"/>
            <a:ext cx="5242183" cy="4554360"/>
          </a:xfrm>
          <a:prstGeom prst="rect">
            <a:avLst/>
          </a:prstGeom>
        </p:spPr>
      </p:pic>
      <p:sp>
        <p:nvSpPr>
          <p:cNvPr id="15" name="ZoneTexte 14">
            <a:extLst>
              <a:ext uri="{FF2B5EF4-FFF2-40B4-BE49-F238E27FC236}">
                <a16:creationId xmlns:a16="http://schemas.microsoft.com/office/drawing/2014/main" id="{037CD6BF-2260-43B8-972D-33F685F89F5C}"/>
              </a:ext>
            </a:extLst>
          </p:cNvPr>
          <p:cNvSpPr txBox="1"/>
          <p:nvPr/>
        </p:nvSpPr>
        <p:spPr>
          <a:xfrm>
            <a:off x="571719" y="982469"/>
            <a:ext cx="2658740" cy="707886"/>
          </a:xfrm>
          <a:prstGeom prst="rect">
            <a:avLst/>
          </a:prstGeom>
          <a:noFill/>
        </p:spPr>
        <p:txBody>
          <a:bodyPr wrap="none" rtlCol="0">
            <a:spAutoFit/>
          </a:bodyPr>
          <a:lstStyle/>
          <a:p>
            <a:pPr algn="ctr"/>
            <a:r>
              <a:rPr lang="en-US" sz="2000" b="1" dirty="0"/>
              <a:t>Conventional Altimetry</a:t>
            </a:r>
          </a:p>
          <a:p>
            <a:pPr algn="ctr"/>
            <a:r>
              <a:rPr lang="en-US" sz="2000" b="1" dirty="0"/>
              <a:t>(LRM/PLRM mode)</a:t>
            </a:r>
          </a:p>
        </p:txBody>
      </p:sp>
      <p:sp>
        <p:nvSpPr>
          <p:cNvPr id="16" name="ZoneTexte 15">
            <a:extLst>
              <a:ext uri="{FF2B5EF4-FFF2-40B4-BE49-F238E27FC236}">
                <a16:creationId xmlns:a16="http://schemas.microsoft.com/office/drawing/2014/main" id="{EC87A464-BF25-43DB-9F9B-3288D788FD50}"/>
              </a:ext>
            </a:extLst>
          </p:cNvPr>
          <p:cNvSpPr txBox="1"/>
          <p:nvPr/>
        </p:nvSpPr>
        <p:spPr>
          <a:xfrm>
            <a:off x="263352" y="5013000"/>
            <a:ext cx="2863284" cy="830996"/>
          </a:xfrm>
          <a:prstGeom prst="rect">
            <a:avLst/>
          </a:prstGeom>
          <a:noFill/>
        </p:spPr>
        <p:txBody>
          <a:bodyPr wrap="none" rtlCol="0">
            <a:spAutoFit/>
          </a:bodyPr>
          <a:lstStyle/>
          <a:p>
            <a:pPr marL="285750" indent="-285750">
              <a:buFont typeface="Arial" panose="020B0604020202020204" pitchFamily="34" charset="0"/>
              <a:buChar char="•"/>
            </a:pPr>
            <a:r>
              <a:rPr lang="en-US" sz="1600" dirty="0"/>
              <a:t>No coherent processing</a:t>
            </a:r>
          </a:p>
          <a:p>
            <a:r>
              <a:rPr lang="en-US" sz="1600" dirty="0"/>
              <a:t>      (Phase not exploited)</a:t>
            </a:r>
          </a:p>
          <a:p>
            <a:pPr algn="ctr"/>
            <a:r>
              <a:rPr lang="en-US" sz="1600" b="1" dirty="0">
                <a:sym typeface="Wingdings" panose="05000000000000000000" pitchFamily="2" charset="2"/>
              </a:rPr>
              <a:t> Footprint diameter = 16 km</a:t>
            </a:r>
            <a:endParaRPr lang="en-US" sz="1600" b="1" dirty="0"/>
          </a:p>
        </p:txBody>
      </p:sp>
      <p:pic>
        <p:nvPicPr>
          <p:cNvPr id="22" name="Image 21">
            <a:extLst>
              <a:ext uri="{FF2B5EF4-FFF2-40B4-BE49-F238E27FC236}">
                <a16:creationId xmlns:a16="http://schemas.microsoft.com/office/drawing/2014/main" id="{D42A0A15-0FC0-4478-A919-B8C4D4211940}"/>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95297" y="1090194"/>
            <a:ext cx="5475548" cy="4554359"/>
          </a:xfrm>
          <a:prstGeom prst="rect">
            <a:avLst/>
          </a:prstGeom>
        </p:spPr>
      </p:pic>
      <p:sp>
        <p:nvSpPr>
          <p:cNvPr id="23" name="ZoneTexte 22">
            <a:extLst>
              <a:ext uri="{FF2B5EF4-FFF2-40B4-BE49-F238E27FC236}">
                <a16:creationId xmlns:a16="http://schemas.microsoft.com/office/drawing/2014/main" id="{686D2826-AFFA-44D1-AA3B-E53C6942B1E3}"/>
              </a:ext>
            </a:extLst>
          </p:cNvPr>
          <p:cNvSpPr txBox="1"/>
          <p:nvPr/>
        </p:nvSpPr>
        <p:spPr>
          <a:xfrm>
            <a:off x="4371437" y="980728"/>
            <a:ext cx="3103414" cy="615553"/>
          </a:xfrm>
          <a:prstGeom prst="rect">
            <a:avLst/>
          </a:prstGeom>
          <a:noFill/>
        </p:spPr>
        <p:txBody>
          <a:bodyPr wrap="none" rtlCol="0">
            <a:spAutoFit/>
          </a:bodyPr>
          <a:lstStyle/>
          <a:p>
            <a:pPr algn="ctr"/>
            <a:r>
              <a:rPr lang="en-US" sz="2000" b="1" dirty="0"/>
              <a:t>Unfocused SAR (SAR mode)</a:t>
            </a:r>
          </a:p>
          <a:p>
            <a:pPr algn="ctr"/>
            <a:r>
              <a:rPr lang="en-US" sz="1400" b="1" dirty="0"/>
              <a:t>[Raney, 1998]</a:t>
            </a:r>
            <a:endParaRPr lang="en-US" sz="2000" b="1" dirty="0"/>
          </a:p>
        </p:txBody>
      </p:sp>
      <p:sp>
        <p:nvSpPr>
          <p:cNvPr id="24" name="ZoneTexte 23">
            <a:extLst>
              <a:ext uri="{FF2B5EF4-FFF2-40B4-BE49-F238E27FC236}">
                <a16:creationId xmlns:a16="http://schemas.microsoft.com/office/drawing/2014/main" id="{BEE62978-4674-4229-8193-2611E3B8C391}"/>
              </a:ext>
            </a:extLst>
          </p:cNvPr>
          <p:cNvSpPr txBox="1"/>
          <p:nvPr/>
        </p:nvSpPr>
        <p:spPr>
          <a:xfrm>
            <a:off x="3987387" y="5013000"/>
            <a:ext cx="3960440" cy="1154162"/>
          </a:xfrm>
          <a:prstGeom prst="rect">
            <a:avLst/>
          </a:prstGeom>
          <a:noFill/>
        </p:spPr>
        <p:txBody>
          <a:bodyPr wrap="square" rtlCol="0">
            <a:spAutoFit/>
          </a:bodyPr>
          <a:lstStyle/>
          <a:p>
            <a:pPr marL="285750" indent="-285750">
              <a:buFont typeface="Arial" panose="020B0604020202020204" pitchFamily="34" charset="0"/>
              <a:buChar char="•"/>
            </a:pPr>
            <a:r>
              <a:rPr lang="en-US" sz="1600" dirty="0"/>
              <a:t>Coherent processing on a burst (3.5 </a:t>
            </a:r>
            <a:r>
              <a:rPr lang="en-US" sz="1600" dirty="0" err="1"/>
              <a:t>ms</a:t>
            </a:r>
            <a:r>
              <a:rPr lang="en-US" sz="1600" dirty="0"/>
              <a:t>)</a:t>
            </a:r>
          </a:p>
          <a:p>
            <a:r>
              <a:rPr lang="en-US" sz="1600" b="1" dirty="0">
                <a:sym typeface="Wingdings" panose="05000000000000000000" pitchFamily="2" charset="2"/>
              </a:rPr>
              <a:t> Along-track resolution ~ 300 m</a:t>
            </a:r>
          </a:p>
          <a:p>
            <a:pPr marL="285750" indent="-285750">
              <a:spcBef>
                <a:spcPts val="600"/>
              </a:spcBef>
              <a:buFont typeface="Arial" panose="020B0604020202020204" pitchFamily="34" charset="0"/>
              <a:buChar char="•"/>
            </a:pPr>
            <a:r>
              <a:rPr lang="en-US" sz="1600" dirty="0"/>
              <a:t>Multi-looking (sum of independent looks)</a:t>
            </a:r>
          </a:p>
          <a:p>
            <a:r>
              <a:rPr lang="en-US" sz="1600" b="1" dirty="0">
                <a:sym typeface="Wingdings" panose="05000000000000000000" pitchFamily="2" charset="2"/>
              </a:rPr>
              <a:t> Noise level reduction</a:t>
            </a:r>
          </a:p>
        </p:txBody>
      </p:sp>
      <p:pic>
        <p:nvPicPr>
          <p:cNvPr id="19" name="Image 18">
            <a:extLst>
              <a:ext uri="{FF2B5EF4-FFF2-40B4-BE49-F238E27FC236}">
                <a16:creationId xmlns:a16="http://schemas.microsoft.com/office/drawing/2014/main" id="{5BAABC83-6DD6-4141-88DF-2DD39724F89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60096" y="1087011"/>
            <a:ext cx="5943599" cy="4554359"/>
          </a:xfrm>
          <a:prstGeom prst="rect">
            <a:avLst/>
          </a:prstGeom>
        </p:spPr>
      </p:pic>
      <p:sp>
        <p:nvSpPr>
          <p:cNvPr id="20" name="ZoneTexte 19">
            <a:extLst>
              <a:ext uri="{FF2B5EF4-FFF2-40B4-BE49-F238E27FC236}">
                <a16:creationId xmlns:a16="http://schemas.microsoft.com/office/drawing/2014/main" id="{D197A256-0E1B-4C2D-9454-CB07247A3DC4}"/>
              </a:ext>
            </a:extLst>
          </p:cNvPr>
          <p:cNvSpPr txBox="1"/>
          <p:nvPr/>
        </p:nvSpPr>
        <p:spPr>
          <a:xfrm>
            <a:off x="8416591" y="874967"/>
            <a:ext cx="3152017" cy="615553"/>
          </a:xfrm>
          <a:prstGeom prst="rect">
            <a:avLst/>
          </a:prstGeom>
          <a:noFill/>
        </p:spPr>
        <p:txBody>
          <a:bodyPr wrap="none" rtlCol="0">
            <a:spAutoFit/>
          </a:bodyPr>
          <a:lstStyle/>
          <a:p>
            <a:pPr algn="ctr"/>
            <a:r>
              <a:rPr lang="en-US" sz="2000" b="1" dirty="0"/>
              <a:t>Fully-Focused SAR (FF-SAR)  </a:t>
            </a:r>
            <a:br>
              <a:rPr lang="en-US" sz="2000" b="1" dirty="0"/>
            </a:br>
            <a:r>
              <a:rPr lang="en-US" sz="1400" b="1" dirty="0"/>
              <a:t>[</a:t>
            </a:r>
            <a:r>
              <a:rPr lang="en-US" sz="1400" b="1" dirty="0" err="1"/>
              <a:t>Egido</a:t>
            </a:r>
            <a:r>
              <a:rPr lang="en-US" sz="1400" b="1" dirty="0"/>
              <a:t> &amp; Smith, 2017]</a:t>
            </a:r>
            <a:endParaRPr lang="en-US" sz="2000" b="1" dirty="0"/>
          </a:p>
        </p:txBody>
      </p:sp>
      <p:sp>
        <p:nvSpPr>
          <p:cNvPr id="21" name="ZoneTexte 20">
            <a:extLst>
              <a:ext uri="{FF2B5EF4-FFF2-40B4-BE49-F238E27FC236}">
                <a16:creationId xmlns:a16="http://schemas.microsoft.com/office/drawing/2014/main" id="{C48046D3-7150-4293-AA36-31FA489A8420}"/>
              </a:ext>
            </a:extLst>
          </p:cNvPr>
          <p:cNvSpPr txBox="1"/>
          <p:nvPr/>
        </p:nvSpPr>
        <p:spPr>
          <a:xfrm>
            <a:off x="8117589" y="5013000"/>
            <a:ext cx="373905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Coherent processing on the entire </a:t>
            </a:r>
            <a:r>
              <a:rPr lang="en-US" sz="1600" dirty="0" err="1"/>
              <a:t>scatterer</a:t>
            </a:r>
            <a:r>
              <a:rPr lang="en-US" sz="1600" dirty="0"/>
              <a:t> illumination time (2.3 s)</a:t>
            </a:r>
          </a:p>
          <a:p>
            <a:r>
              <a:rPr lang="en-US" sz="1600" b="1" dirty="0">
                <a:sym typeface="Wingdings" panose="05000000000000000000" pitchFamily="2" charset="2"/>
              </a:rPr>
              <a:t> Along-track resolution = 50 cm</a:t>
            </a:r>
            <a:endParaRPr lang="en-US" sz="1600" b="1" dirty="0"/>
          </a:p>
        </p:txBody>
      </p:sp>
      <p:sp>
        <p:nvSpPr>
          <p:cNvPr id="26" name="Titre 25">
            <a:extLst>
              <a:ext uri="{FF2B5EF4-FFF2-40B4-BE49-F238E27FC236}">
                <a16:creationId xmlns:a16="http://schemas.microsoft.com/office/drawing/2014/main" id="{8240E375-BF27-46C5-A7CE-DFCA0AA4BF7A}"/>
              </a:ext>
            </a:extLst>
          </p:cNvPr>
          <p:cNvSpPr>
            <a:spLocks noGrp="1"/>
          </p:cNvSpPr>
          <p:nvPr>
            <p:ph type="title"/>
          </p:nvPr>
        </p:nvSpPr>
        <p:spPr/>
        <p:txBody>
          <a:bodyPr>
            <a:normAutofit fontScale="90000"/>
          </a:bodyPr>
          <a:lstStyle/>
          <a:p>
            <a:r>
              <a:rPr lang="en-US" dirty="0"/>
              <a:t>From Conventional to FF-SAR Altimeter processing</a:t>
            </a:r>
          </a:p>
        </p:txBody>
      </p:sp>
      <p:sp>
        <p:nvSpPr>
          <p:cNvPr id="17" name="ZoneTexte 16">
            <a:extLst>
              <a:ext uri="{FF2B5EF4-FFF2-40B4-BE49-F238E27FC236}">
                <a16:creationId xmlns:a16="http://schemas.microsoft.com/office/drawing/2014/main" id="{E108740E-DD07-4E84-9BD4-17FE11AE6E2E}"/>
              </a:ext>
            </a:extLst>
          </p:cNvPr>
          <p:cNvSpPr txBox="1"/>
          <p:nvPr/>
        </p:nvSpPr>
        <p:spPr>
          <a:xfrm>
            <a:off x="385387" y="6140220"/>
            <a:ext cx="2882649" cy="369332"/>
          </a:xfrm>
          <a:prstGeom prst="rect">
            <a:avLst/>
          </a:prstGeom>
          <a:noFill/>
        </p:spPr>
        <p:txBody>
          <a:bodyPr wrap="none" rtlCol="0">
            <a:spAutoFit/>
          </a:bodyPr>
          <a:lstStyle/>
          <a:p>
            <a:r>
              <a:rPr lang="fr-FR" dirty="0"/>
              <a:t>T/P, ERS, Jason, </a:t>
            </a:r>
            <a:r>
              <a:rPr lang="fr-FR" dirty="0" err="1"/>
              <a:t>Envisat</a:t>
            </a:r>
            <a:r>
              <a:rPr lang="fr-FR" dirty="0"/>
              <a:t>, </a:t>
            </a:r>
            <a:r>
              <a:rPr lang="fr-FR" dirty="0" err="1"/>
              <a:t>Saral</a:t>
            </a:r>
            <a:endParaRPr lang="fr-FR" dirty="0"/>
          </a:p>
        </p:txBody>
      </p:sp>
      <p:sp>
        <p:nvSpPr>
          <p:cNvPr id="2" name="ZoneTexte 1">
            <a:extLst>
              <a:ext uri="{FF2B5EF4-FFF2-40B4-BE49-F238E27FC236}">
                <a16:creationId xmlns:a16="http://schemas.microsoft.com/office/drawing/2014/main" id="{E6008C68-2C31-460C-AA74-350F12C71F4E}"/>
              </a:ext>
            </a:extLst>
          </p:cNvPr>
          <p:cNvSpPr txBox="1"/>
          <p:nvPr/>
        </p:nvSpPr>
        <p:spPr>
          <a:xfrm>
            <a:off x="4578169" y="6140220"/>
            <a:ext cx="2484013" cy="369332"/>
          </a:xfrm>
          <a:prstGeom prst="rect">
            <a:avLst/>
          </a:prstGeom>
          <a:noFill/>
        </p:spPr>
        <p:txBody>
          <a:bodyPr wrap="none" rtlCol="0">
            <a:spAutoFit/>
          </a:bodyPr>
          <a:lstStyle/>
          <a:p>
            <a:r>
              <a:rPr lang="fr-FR" dirty="0"/>
              <a:t>Cryosat-2 and Sentinel-3</a:t>
            </a:r>
          </a:p>
        </p:txBody>
      </p:sp>
      <p:sp>
        <p:nvSpPr>
          <p:cNvPr id="18" name="ZoneTexte 17">
            <a:extLst>
              <a:ext uri="{FF2B5EF4-FFF2-40B4-BE49-F238E27FC236}">
                <a16:creationId xmlns:a16="http://schemas.microsoft.com/office/drawing/2014/main" id="{DB6A16CB-A080-4595-BED5-052B461B8801}"/>
              </a:ext>
            </a:extLst>
          </p:cNvPr>
          <p:cNvSpPr txBox="1"/>
          <p:nvPr/>
        </p:nvSpPr>
        <p:spPr>
          <a:xfrm>
            <a:off x="8966899" y="6086921"/>
            <a:ext cx="2040430" cy="369332"/>
          </a:xfrm>
          <a:prstGeom prst="rect">
            <a:avLst/>
          </a:prstGeom>
          <a:noFill/>
        </p:spPr>
        <p:txBody>
          <a:bodyPr wrap="none" rtlCol="0">
            <a:spAutoFit/>
          </a:bodyPr>
          <a:lstStyle/>
          <a:p>
            <a:r>
              <a:rPr lang="fr-FR" dirty="0"/>
              <a:t>Jason-CS/Sentinel-6</a:t>
            </a:r>
          </a:p>
        </p:txBody>
      </p:sp>
    </p:spTree>
    <p:extLst>
      <p:ext uri="{BB962C8B-B14F-4D97-AF65-F5344CB8AC3E}">
        <p14:creationId xmlns:p14="http://schemas.microsoft.com/office/powerpoint/2010/main" val="297006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tabLst>
                <a:tab pos="8877300" algn="l"/>
                <a:tab pos="11923713" algn="r"/>
              </a:tabLst>
            </a:pPr>
            <a:r>
              <a:rPr lang="en-US" dirty="0"/>
              <a:t>“Fully-focused” SAR altimetry (FF-SAR)		</a:t>
            </a:r>
          </a:p>
        </p:txBody>
      </p:sp>
      <p:sp>
        <p:nvSpPr>
          <p:cNvPr id="27" name="ZoneTexte 26">
            <a:extLst>
              <a:ext uri="{FF2B5EF4-FFF2-40B4-BE49-F238E27FC236}">
                <a16:creationId xmlns:a16="http://schemas.microsoft.com/office/drawing/2014/main" id="{C5A4CDEF-36AC-4342-AB65-9CB473EBCA18}"/>
              </a:ext>
            </a:extLst>
          </p:cNvPr>
          <p:cNvSpPr txBox="1"/>
          <p:nvPr/>
        </p:nvSpPr>
        <p:spPr>
          <a:xfrm>
            <a:off x="8328248" y="980728"/>
            <a:ext cx="3384376" cy="387798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Conventional Altimetry</a:t>
            </a:r>
          </a:p>
          <a:p>
            <a:r>
              <a:rPr lang="en-US" dirty="0">
                <a:latin typeface="Arial" panose="020B0604020202020204" pitchFamily="34" charset="0"/>
                <a:cs typeface="Arial" panose="020B0604020202020204" pitchFamily="34" charset="0"/>
              </a:rPr>
              <a:t>16 km of diameter</a:t>
            </a:r>
          </a:p>
          <a:p>
            <a:endParaRPr lang="en-US" sz="2400"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Unfocused SAR</a:t>
            </a:r>
          </a:p>
          <a:p>
            <a:r>
              <a:rPr lang="en-US" dirty="0">
                <a:latin typeface="Arial" panose="020B0604020202020204" pitchFamily="34" charset="0"/>
                <a:cs typeface="Arial" panose="020B0604020202020204" pitchFamily="34" charset="0"/>
              </a:rPr>
              <a:t>~300 m in along-track direction (450 m with Hamming window)</a:t>
            </a:r>
          </a:p>
          <a:p>
            <a:r>
              <a:rPr lang="en-US" dirty="0">
                <a:latin typeface="Arial" panose="020B0604020202020204" pitchFamily="34" charset="0"/>
                <a:cs typeface="Arial" panose="020B0604020202020204" pitchFamily="34" charset="0"/>
              </a:rPr>
              <a:t>16 km in across-track direction</a:t>
            </a:r>
          </a:p>
          <a:p>
            <a:endParaRPr lang="en-US" sz="24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FF-SAR</a:t>
            </a:r>
          </a:p>
          <a:p>
            <a:r>
              <a:rPr lang="en-US" dirty="0">
                <a:latin typeface="Arial" panose="020B0604020202020204" pitchFamily="34" charset="0"/>
                <a:cs typeface="Arial" panose="020B0604020202020204" pitchFamily="34" charset="0"/>
              </a:rPr>
              <a:t>~50 cm in along-track direction 16 km in across-track direction</a:t>
            </a:r>
          </a:p>
          <a:p>
            <a:endParaRPr lang="en-US" dirty="0">
              <a:latin typeface="Arial" panose="020B0604020202020204" pitchFamily="34" charset="0"/>
              <a:cs typeface="Arial" panose="020B0604020202020204" pitchFamily="34" charset="0"/>
            </a:endParaRPr>
          </a:p>
        </p:txBody>
      </p:sp>
      <p:grpSp>
        <p:nvGrpSpPr>
          <p:cNvPr id="5" name="Groupe 4">
            <a:extLst>
              <a:ext uri="{FF2B5EF4-FFF2-40B4-BE49-F238E27FC236}">
                <a16:creationId xmlns:a16="http://schemas.microsoft.com/office/drawing/2014/main" id="{E78356D9-F238-4DD9-AE60-7AED5071DD65}"/>
              </a:ext>
            </a:extLst>
          </p:cNvPr>
          <p:cNvGrpSpPr/>
          <p:nvPr/>
        </p:nvGrpSpPr>
        <p:grpSpPr>
          <a:xfrm>
            <a:off x="-8786564" y="771463"/>
            <a:ext cx="17843885" cy="5393841"/>
            <a:chOff x="-8786564" y="771463"/>
            <a:chExt cx="17843885" cy="5393841"/>
          </a:xfrm>
        </p:grpSpPr>
        <p:pic>
          <p:nvPicPr>
            <p:cNvPr id="23" name="Image 22">
              <a:extLst>
                <a:ext uri="{FF2B5EF4-FFF2-40B4-BE49-F238E27FC236}">
                  <a16:creationId xmlns:a16="http://schemas.microsoft.com/office/drawing/2014/main" id="{BBE91552-C1C8-4AA0-8963-4606F5461D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266" y="3147490"/>
              <a:ext cx="5520993" cy="3017814"/>
            </a:xfrm>
            <a:prstGeom prst="rect">
              <a:avLst/>
            </a:prstGeom>
          </p:spPr>
        </p:pic>
        <p:grpSp>
          <p:nvGrpSpPr>
            <p:cNvPr id="4" name="Groupe 3">
              <a:extLst>
                <a:ext uri="{FF2B5EF4-FFF2-40B4-BE49-F238E27FC236}">
                  <a16:creationId xmlns:a16="http://schemas.microsoft.com/office/drawing/2014/main" id="{F34AD251-C1D4-4C1C-8133-449D8CD85D84}"/>
                </a:ext>
              </a:extLst>
            </p:cNvPr>
            <p:cNvGrpSpPr/>
            <p:nvPr/>
          </p:nvGrpSpPr>
          <p:grpSpPr>
            <a:xfrm>
              <a:off x="-8786564" y="771463"/>
              <a:ext cx="17843885" cy="5372685"/>
              <a:chOff x="-8786564" y="771463"/>
              <a:chExt cx="17843885" cy="5372685"/>
            </a:xfrm>
          </p:grpSpPr>
          <p:grpSp>
            <p:nvGrpSpPr>
              <p:cNvPr id="3" name="Groupe 2">
                <a:extLst>
                  <a:ext uri="{FF2B5EF4-FFF2-40B4-BE49-F238E27FC236}">
                    <a16:creationId xmlns:a16="http://schemas.microsoft.com/office/drawing/2014/main" id="{892B2C6E-42BE-4E53-A860-2E23692D2C65}"/>
                  </a:ext>
                </a:extLst>
              </p:cNvPr>
              <p:cNvGrpSpPr/>
              <p:nvPr/>
            </p:nvGrpSpPr>
            <p:grpSpPr>
              <a:xfrm>
                <a:off x="-8786564" y="771463"/>
                <a:ext cx="17843885" cy="5226387"/>
                <a:chOff x="-8786564" y="771463"/>
                <a:chExt cx="17843885" cy="5226387"/>
              </a:xfrm>
            </p:grpSpPr>
            <p:sp>
              <p:nvSpPr>
                <p:cNvPr id="20" name="Ellipse 19">
                  <a:extLst>
                    <a:ext uri="{FF2B5EF4-FFF2-40B4-BE49-F238E27FC236}">
                      <a16:creationId xmlns:a16="http://schemas.microsoft.com/office/drawing/2014/main" id="{A202169B-0B79-4680-BF1D-31B08A91DE46}"/>
                    </a:ext>
                  </a:extLst>
                </p:cNvPr>
                <p:cNvSpPr/>
                <p:nvPr/>
              </p:nvSpPr>
              <p:spPr>
                <a:xfrm rot="186522">
                  <a:off x="832385" y="3358716"/>
                  <a:ext cx="4904033" cy="2582936"/>
                </a:xfrm>
                <a:prstGeom prst="ellipse">
                  <a:avLst/>
                </a:prstGeom>
                <a:gradFill flip="none" rotWithShape="1">
                  <a:gsLst>
                    <a:gs pos="0">
                      <a:schemeClr val="accent1">
                        <a:alpha val="80000"/>
                      </a:schemeClr>
                    </a:gs>
                    <a:gs pos="100000">
                      <a:srgbClr val="F0F5FA">
                        <a:alpha val="80000"/>
                      </a:srgbClr>
                    </a:gs>
                  </a:gsLst>
                  <a:path path="circle">
                    <a:fillToRect l="50000" t="50000" r="50000" b="50000"/>
                  </a:path>
                  <a:tileRect/>
                </a:gra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Image 20">
                  <a:extLst>
                    <a:ext uri="{FF2B5EF4-FFF2-40B4-BE49-F238E27FC236}">
                      <a16:creationId xmlns:a16="http://schemas.microsoft.com/office/drawing/2014/main" id="{54BB427C-CD08-456B-A4AF-DF9B487530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3703" y="908720"/>
                  <a:ext cx="1544105" cy="493390"/>
                </a:xfrm>
                <a:prstGeom prst="rect">
                  <a:avLst/>
                </a:prstGeom>
              </p:spPr>
            </p:pic>
            <p:sp>
              <p:nvSpPr>
                <p:cNvPr id="26" name="Arc 25">
                  <a:extLst>
                    <a:ext uri="{FF2B5EF4-FFF2-40B4-BE49-F238E27FC236}">
                      <a16:creationId xmlns:a16="http://schemas.microsoft.com/office/drawing/2014/main" id="{92BDF56D-D1B8-49E1-A322-093C3B33ED3F}"/>
                    </a:ext>
                  </a:extLst>
                </p:cNvPr>
                <p:cNvSpPr/>
                <p:nvPr/>
              </p:nvSpPr>
              <p:spPr>
                <a:xfrm rot="177827">
                  <a:off x="-7237703" y="771463"/>
                  <a:ext cx="14257584" cy="2681375"/>
                </a:xfrm>
                <a:prstGeom prst="arc">
                  <a:avLst>
                    <a:gd name="adj1" fmla="val 17731064"/>
                    <a:gd name="adj2" fmla="val 21225516"/>
                  </a:avLst>
                </a:prstGeom>
                <a:ln w="19050">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Connecteur droit 15">
                  <a:extLst>
                    <a:ext uri="{FF2B5EF4-FFF2-40B4-BE49-F238E27FC236}">
                      <a16:creationId xmlns:a16="http://schemas.microsoft.com/office/drawing/2014/main" id="{82C6CDFA-2D2B-4897-864B-D8C9110ABC4A}"/>
                    </a:ext>
                  </a:extLst>
                </p:cNvPr>
                <p:cNvCxnSpPr>
                  <a:cxnSpLocks/>
                </p:cNvCxnSpPr>
                <p:nvPr/>
              </p:nvCxnSpPr>
              <p:spPr>
                <a:xfrm flipV="1">
                  <a:off x="911424" y="1168785"/>
                  <a:ext cx="2376264" cy="3039492"/>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7B0FE748-F47C-45C3-96D4-FD3335FC31C5}"/>
                    </a:ext>
                  </a:extLst>
                </p:cNvPr>
                <p:cNvCxnSpPr>
                  <a:cxnSpLocks/>
                </p:cNvCxnSpPr>
                <p:nvPr/>
              </p:nvCxnSpPr>
              <p:spPr>
                <a:xfrm flipH="1" flipV="1">
                  <a:off x="3287688" y="1168786"/>
                  <a:ext cx="2376264" cy="3772382"/>
                </a:xfrm>
                <a:prstGeom prst="line">
                  <a:avLst/>
                </a:prstGeom>
              </p:spPr>
              <p:style>
                <a:lnRef idx="1">
                  <a:schemeClr val="dk1"/>
                </a:lnRef>
                <a:fillRef idx="0">
                  <a:schemeClr val="dk1"/>
                </a:fillRef>
                <a:effectRef idx="0">
                  <a:schemeClr val="dk1"/>
                </a:effectRef>
                <a:fontRef idx="minor">
                  <a:schemeClr val="tx1"/>
                </a:fontRef>
              </p:style>
            </p:cxnSp>
            <p:sp>
              <p:nvSpPr>
                <p:cNvPr id="18" name="Arc 17">
                  <a:extLst>
                    <a:ext uri="{FF2B5EF4-FFF2-40B4-BE49-F238E27FC236}">
                      <a16:creationId xmlns:a16="http://schemas.microsoft.com/office/drawing/2014/main" id="{D8AB0B40-90CE-4432-B738-4476ECE697D7}"/>
                    </a:ext>
                  </a:extLst>
                </p:cNvPr>
                <p:cNvSpPr/>
                <p:nvPr/>
              </p:nvSpPr>
              <p:spPr>
                <a:xfrm rot="387333">
                  <a:off x="-8786564" y="4138525"/>
                  <a:ext cx="17843885" cy="1753327"/>
                </a:xfrm>
                <a:prstGeom prst="arc">
                  <a:avLst>
                    <a:gd name="adj1" fmla="val 17731064"/>
                    <a:gd name="adj2" fmla="val 21225516"/>
                  </a:avLst>
                </a:prstGeom>
                <a:ln w="19050">
                  <a:solidFill>
                    <a:schemeClr val="tx1"/>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ZoneTexte 23">
                  <a:extLst>
                    <a:ext uri="{FF2B5EF4-FFF2-40B4-BE49-F238E27FC236}">
                      <a16:creationId xmlns:a16="http://schemas.microsoft.com/office/drawing/2014/main" id="{E8A2C4B3-77F2-4C19-987E-C034DEACBD44}"/>
                    </a:ext>
                  </a:extLst>
                </p:cNvPr>
                <p:cNvSpPr txBox="1"/>
                <p:nvPr/>
              </p:nvSpPr>
              <p:spPr>
                <a:xfrm rot="442527">
                  <a:off x="852754" y="4223576"/>
                  <a:ext cx="1073782" cy="276999"/>
                </a:xfrm>
                <a:prstGeom prst="rect">
                  <a:avLst/>
                </a:prstGeom>
                <a:noFill/>
              </p:spPr>
              <p:txBody>
                <a:bodyPr wrap="square" rtlCol="0">
                  <a:spAutoFit/>
                </a:bodyPr>
                <a:lstStyle/>
                <a:p>
                  <a:r>
                    <a:rPr lang="en-US" sz="1200" b="1" dirty="0"/>
                    <a:t>Ground track</a:t>
                  </a:r>
                </a:p>
              </p:txBody>
            </p:sp>
            <p:sp>
              <p:nvSpPr>
                <p:cNvPr id="25" name="Ellipse 24">
                  <a:extLst>
                    <a:ext uri="{FF2B5EF4-FFF2-40B4-BE49-F238E27FC236}">
                      <a16:creationId xmlns:a16="http://schemas.microsoft.com/office/drawing/2014/main" id="{61CC9FCF-A1C0-4EF3-A5B8-C127C2B98862}"/>
                    </a:ext>
                  </a:extLst>
                </p:cNvPr>
                <p:cNvSpPr/>
                <p:nvPr/>
              </p:nvSpPr>
              <p:spPr>
                <a:xfrm>
                  <a:off x="7079666" y="1053322"/>
                  <a:ext cx="960430" cy="792088"/>
                </a:xfrm>
                <a:prstGeom prst="ellipse">
                  <a:avLst/>
                </a:prstGeom>
                <a:solidFill>
                  <a:srgbClr val="B9CDE5">
                    <a:alpha val="70980"/>
                  </a:srgb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30050A4-1B7E-41FC-AF50-332B3DB4838D}"/>
                    </a:ext>
                  </a:extLst>
                </p:cNvPr>
                <p:cNvSpPr/>
                <p:nvPr/>
              </p:nvSpPr>
              <p:spPr>
                <a:xfrm rot="851703">
                  <a:off x="7491901" y="2282179"/>
                  <a:ext cx="135961" cy="782644"/>
                </a:xfrm>
                <a:prstGeom prst="rect">
                  <a:avLst/>
                </a:prstGeom>
                <a:solidFill>
                  <a:srgbClr val="26E260">
                    <a:alpha val="38824"/>
                  </a:srgbClr>
                </a:solid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5F06B0-B747-456A-A6CB-35753E3BDF09}"/>
                    </a:ext>
                  </a:extLst>
                </p:cNvPr>
                <p:cNvSpPr/>
                <p:nvPr/>
              </p:nvSpPr>
              <p:spPr>
                <a:xfrm rot="851703">
                  <a:off x="7484067" y="3739010"/>
                  <a:ext cx="0" cy="7826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84">
                  <a:extLst>
                    <a:ext uri="{FF2B5EF4-FFF2-40B4-BE49-F238E27FC236}">
                      <a16:creationId xmlns:a16="http://schemas.microsoft.com/office/drawing/2014/main" id="{9DB890D5-C906-4ADB-BF10-1197FF84D445}"/>
                    </a:ext>
                  </a:extLst>
                </p:cNvPr>
                <p:cNvSpPr/>
                <p:nvPr/>
              </p:nvSpPr>
              <p:spPr>
                <a:xfrm rot="1393675">
                  <a:off x="3167146" y="3299464"/>
                  <a:ext cx="222881" cy="2698386"/>
                </a:xfrm>
                <a:custGeom>
                  <a:avLst/>
                  <a:gdLst>
                    <a:gd name="connsiteX0" fmla="*/ 0 w 216000"/>
                    <a:gd name="connsiteY0" fmla="*/ 0 h 2628000"/>
                    <a:gd name="connsiteX1" fmla="*/ 216000 w 216000"/>
                    <a:gd name="connsiteY1" fmla="*/ 0 h 2628000"/>
                    <a:gd name="connsiteX2" fmla="*/ 216000 w 216000"/>
                    <a:gd name="connsiteY2" fmla="*/ 2628000 h 2628000"/>
                    <a:gd name="connsiteX3" fmla="*/ 0 w 216000"/>
                    <a:gd name="connsiteY3" fmla="*/ 2628000 h 2628000"/>
                    <a:gd name="connsiteX4" fmla="*/ 0 w 216000"/>
                    <a:gd name="connsiteY4" fmla="*/ 0 h 2628000"/>
                    <a:gd name="connsiteX0" fmla="*/ 0 w 216000"/>
                    <a:gd name="connsiteY0" fmla="*/ 33120 h 2661120"/>
                    <a:gd name="connsiteX1" fmla="*/ 213223 w 216000"/>
                    <a:gd name="connsiteY1" fmla="*/ 0 h 2661120"/>
                    <a:gd name="connsiteX2" fmla="*/ 216000 w 216000"/>
                    <a:gd name="connsiteY2" fmla="*/ 2661120 h 2661120"/>
                    <a:gd name="connsiteX3" fmla="*/ 0 w 216000"/>
                    <a:gd name="connsiteY3" fmla="*/ 2661120 h 2661120"/>
                    <a:gd name="connsiteX4" fmla="*/ 0 w 216000"/>
                    <a:gd name="connsiteY4" fmla="*/ 33120 h 2661120"/>
                    <a:gd name="connsiteX0" fmla="*/ 6881 w 222881"/>
                    <a:gd name="connsiteY0" fmla="*/ 33120 h 2698386"/>
                    <a:gd name="connsiteX1" fmla="*/ 220104 w 222881"/>
                    <a:gd name="connsiteY1" fmla="*/ 0 h 2698386"/>
                    <a:gd name="connsiteX2" fmla="*/ 222881 w 222881"/>
                    <a:gd name="connsiteY2" fmla="*/ 2661120 h 2698386"/>
                    <a:gd name="connsiteX3" fmla="*/ 0 w 222881"/>
                    <a:gd name="connsiteY3" fmla="*/ 2698386 h 2698386"/>
                    <a:gd name="connsiteX4" fmla="*/ 6881 w 222881"/>
                    <a:gd name="connsiteY4" fmla="*/ 33120 h 26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1" h="2698386">
                      <a:moveTo>
                        <a:pt x="6881" y="33120"/>
                      </a:moveTo>
                      <a:lnTo>
                        <a:pt x="220104" y="0"/>
                      </a:lnTo>
                      <a:cubicBezTo>
                        <a:pt x="221030" y="887040"/>
                        <a:pt x="221955" y="1774080"/>
                        <a:pt x="222881" y="2661120"/>
                      </a:cubicBezTo>
                      <a:lnTo>
                        <a:pt x="0" y="2698386"/>
                      </a:lnTo>
                      <a:cubicBezTo>
                        <a:pt x="2294" y="1809964"/>
                        <a:pt x="4587" y="921542"/>
                        <a:pt x="6881" y="33120"/>
                      </a:cubicBezTo>
                      <a:close/>
                    </a:path>
                  </a:pathLst>
                </a:custGeom>
                <a:solidFill>
                  <a:srgbClr val="26E260">
                    <a:alpha val="38824"/>
                  </a:srgbClr>
                </a:solidFill>
                <a:ln w="285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Connecteur droit 86">
                  <a:extLst>
                    <a:ext uri="{FF2B5EF4-FFF2-40B4-BE49-F238E27FC236}">
                      <a16:creationId xmlns:a16="http://schemas.microsoft.com/office/drawing/2014/main" id="{02137A08-F5E5-4BDA-A14E-8BD6F6245A72}"/>
                    </a:ext>
                  </a:extLst>
                </p:cNvPr>
                <p:cNvCxnSpPr>
                  <a:cxnSpLocks/>
                </p:cNvCxnSpPr>
                <p:nvPr/>
              </p:nvCxnSpPr>
              <p:spPr>
                <a:xfrm flipH="1">
                  <a:off x="2760772" y="3421201"/>
                  <a:ext cx="1046966" cy="2446513"/>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sp>
            <p:nvSpPr>
              <p:cNvPr id="22" name="ZoneTexte 21">
                <a:extLst>
                  <a:ext uri="{FF2B5EF4-FFF2-40B4-BE49-F238E27FC236}">
                    <a16:creationId xmlns:a16="http://schemas.microsoft.com/office/drawing/2014/main" id="{70933376-28C0-4F9A-952A-485CDF997D40}"/>
                  </a:ext>
                </a:extLst>
              </p:cNvPr>
              <p:cNvSpPr txBox="1"/>
              <p:nvPr/>
            </p:nvSpPr>
            <p:spPr>
              <a:xfrm>
                <a:off x="596795" y="5882538"/>
                <a:ext cx="532518" cy="261610"/>
              </a:xfrm>
              <a:prstGeom prst="rect">
                <a:avLst/>
              </a:prstGeom>
              <a:noFill/>
            </p:spPr>
            <p:txBody>
              <a:bodyPr wrap="none" rtlCol="0">
                <a:spAutoFit/>
              </a:bodyPr>
              <a:lstStyle/>
              <a:p>
                <a:r>
                  <a:rPr lang="fr-FR" sz="1100" dirty="0">
                    <a:solidFill>
                      <a:schemeClr val="bg1"/>
                    </a:solidFill>
                  </a:rPr>
                  <a:t>© CLS</a:t>
                </a:r>
              </a:p>
            </p:txBody>
          </p:sp>
        </p:grpSp>
      </p:grpSp>
    </p:spTree>
    <p:extLst>
      <p:ext uri="{BB962C8B-B14F-4D97-AF65-F5344CB8AC3E}">
        <p14:creationId xmlns:p14="http://schemas.microsoft.com/office/powerpoint/2010/main" val="84647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82E1C8A-A8FF-4226-B588-735ABC153D45}"/>
              </a:ext>
            </a:extLst>
          </p:cNvPr>
          <p:cNvSpPr txBox="1"/>
          <p:nvPr/>
        </p:nvSpPr>
        <p:spPr>
          <a:xfrm>
            <a:off x="206821" y="4058205"/>
            <a:ext cx="5760640" cy="1815882"/>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On Jason-CS / Sentinel-6 (to be launched in 2020) the altimeter will emit pulses continuously, which will remove this problem.</a:t>
            </a:r>
          </a:p>
        </p:txBody>
      </p:sp>
      <p:sp>
        <p:nvSpPr>
          <p:cNvPr id="2" name="Titre 1">
            <a:extLst>
              <a:ext uri="{FF2B5EF4-FFF2-40B4-BE49-F238E27FC236}">
                <a16:creationId xmlns:a16="http://schemas.microsoft.com/office/drawing/2014/main" id="{205480B3-C1BD-464B-8806-11034391136F}"/>
              </a:ext>
            </a:extLst>
          </p:cNvPr>
          <p:cNvSpPr>
            <a:spLocks noGrp="1"/>
          </p:cNvSpPr>
          <p:nvPr>
            <p:ph type="title"/>
          </p:nvPr>
        </p:nvSpPr>
        <p:spPr/>
        <p:txBody>
          <a:bodyPr>
            <a:normAutofit fontScale="90000"/>
          </a:bodyPr>
          <a:lstStyle/>
          <a:p>
            <a:pPr>
              <a:tabLst>
                <a:tab pos="11569700" algn="l"/>
                <a:tab pos="11836400" algn="l"/>
              </a:tabLst>
            </a:pPr>
            <a:r>
              <a:rPr lang="en-US" dirty="0"/>
              <a:t>“Fully-focused” SAR altimetry (FF-SAR)	</a:t>
            </a:r>
            <a:endParaRPr lang="fr-FR" dirty="0"/>
          </a:p>
        </p:txBody>
      </p:sp>
      <p:sp>
        <p:nvSpPr>
          <p:cNvPr id="3" name="Espace réservé du contenu 2">
            <a:extLst>
              <a:ext uri="{FF2B5EF4-FFF2-40B4-BE49-F238E27FC236}">
                <a16:creationId xmlns:a16="http://schemas.microsoft.com/office/drawing/2014/main" id="{B3A3A4FF-73F8-42F9-A573-F5995A6966F8}"/>
              </a:ext>
            </a:extLst>
          </p:cNvPr>
          <p:cNvSpPr>
            <a:spLocks noGrp="1"/>
          </p:cNvSpPr>
          <p:nvPr>
            <p:ph idx="1"/>
          </p:nvPr>
        </p:nvSpPr>
        <p:spPr>
          <a:xfrm>
            <a:off x="0" y="764704"/>
            <a:ext cx="12192000" cy="1728192"/>
          </a:xfrm>
        </p:spPr>
        <p:txBody>
          <a:bodyPr>
            <a:normAutofit/>
          </a:bodyPr>
          <a:lstStyle/>
          <a:p>
            <a:r>
              <a:rPr lang="en-US" sz="3200" dirty="0"/>
              <a:t>The current SAR altimeters (CryoSat-2, Sentinel-3) are emitting the radar beam by bursts of 64 pulses. This induces ghost replicas in FF-SAR in the received echoes</a:t>
            </a:r>
          </a:p>
        </p:txBody>
      </p:sp>
      <p:grpSp>
        <p:nvGrpSpPr>
          <p:cNvPr id="4" name="Groupe 3">
            <a:extLst>
              <a:ext uri="{FF2B5EF4-FFF2-40B4-BE49-F238E27FC236}">
                <a16:creationId xmlns:a16="http://schemas.microsoft.com/office/drawing/2014/main" id="{93FB1D77-8233-49BF-B4D3-81B8424F55E9}"/>
              </a:ext>
            </a:extLst>
          </p:cNvPr>
          <p:cNvGrpSpPr/>
          <p:nvPr/>
        </p:nvGrpSpPr>
        <p:grpSpPr>
          <a:xfrm>
            <a:off x="4704523" y="1700809"/>
            <a:ext cx="8304244" cy="4671137"/>
            <a:chOff x="4704523" y="1700809"/>
            <a:chExt cx="8304244" cy="4671137"/>
          </a:xfrm>
        </p:grpSpPr>
        <p:pic>
          <p:nvPicPr>
            <p:cNvPr id="6" name="Image 5">
              <a:extLst>
                <a:ext uri="{FF2B5EF4-FFF2-40B4-BE49-F238E27FC236}">
                  <a16:creationId xmlns:a16="http://schemas.microsoft.com/office/drawing/2014/main" id="{D1CC0876-46BE-441B-B52D-774FFC1176E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04523" y="1700809"/>
              <a:ext cx="8304244" cy="4671137"/>
            </a:xfrm>
            <a:prstGeom prst="rect">
              <a:avLst/>
            </a:prstGeom>
          </p:spPr>
        </p:pic>
        <p:sp>
          <p:nvSpPr>
            <p:cNvPr id="7" name="ZoneTexte 6">
              <a:extLst>
                <a:ext uri="{FF2B5EF4-FFF2-40B4-BE49-F238E27FC236}">
                  <a16:creationId xmlns:a16="http://schemas.microsoft.com/office/drawing/2014/main" id="{7A9E4F23-12BE-4A69-B354-098A9451DA1A}"/>
                </a:ext>
              </a:extLst>
            </p:cNvPr>
            <p:cNvSpPr txBox="1"/>
            <p:nvPr/>
          </p:nvSpPr>
          <p:spPr>
            <a:xfrm>
              <a:off x="6312024" y="5373216"/>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spTree>
    <p:extLst>
      <p:ext uri="{BB962C8B-B14F-4D97-AF65-F5344CB8AC3E}">
        <p14:creationId xmlns:p14="http://schemas.microsoft.com/office/powerpoint/2010/main" val="336669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1C7C4-E714-4DD0-97AB-C0378C44F943}"/>
              </a:ext>
            </a:extLst>
          </p:cNvPr>
          <p:cNvSpPr>
            <a:spLocks noGrp="1"/>
          </p:cNvSpPr>
          <p:nvPr>
            <p:ph type="title"/>
          </p:nvPr>
        </p:nvSpPr>
        <p:spPr/>
        <p:txBody>
          <a:bodyPr>
            <a:normAutofit fontScale="90000"/>
          </a:bodyPr>
          <a:lstStyle/>
          <a:p>
            <a:pPr>
              <a:tabLst>
                <a:tab pos="8877300" algn="l"/>
                <a:tab pos="11836400" algn="r"/>
              </a:tabLst>
            </a:pPr>
            <a:r>
              <a:rPr lang="en-US" dirty="0"/>
              <a:t>Radar echo over ocean / large lakes (classical </a:t>
            </a:r>
            <a:r>
              <a:rPr lang="en-US" dirty="0" err="1"/>
              <a:t>alti</a:t>
            </a:r>
            <a:r>
              <a:rPr lang="en-US" dirty="0"/>
              <a:t>)	</a:t>
            </a:r>
            <a:endParaRPr lang="fr-FR" dirty="0"/>
          </a:p>
        </p:txBody>
      </p:sp>
      <p:pic>
        <p:nvPicPr>
          <p:cNvPr id="9" name="Espace réservé du contenu 8">
            <a:extLst>
              <a:ext uri="{FF2B5EF4-FFF2-40B4-BE49-F238E27FC236}">
                <a16:creationId xmlns:a16="http://schemas.microsoft.com/office/drawing/2014/main" id="{21262F33-01D3-4CF2-8A3C-0EC6656F9D38}"/>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91344" y="761631"/>
            <a:ext cx="4392488" cy="5691705"/>
          </a:xfrm>
        </p:spPr>
      </p:pic>
      <p:sp>
        <p:nvSpPr>
          <p:cNvPr id="11" name="Espace réservé du contenu 10">
            <a:extLst>
              <a:ext uri="{FF2B5EF4-FFF2-40B4-BE49-F238E27FC236}">
                <a16:creationId xmlns:a16="http://schemas.microsoft.com/office/drawing/2014/main" id="{0E6E0660-A1CD-46D2-9043-9D75343D82FE}"/>
              </a:ext>
            </a:extLst>
          </p:cNvPr>
          <p:cNvSpPr>
            <a:spLocks noGrp="1"/>
          </p:cNvSpPr>
          <p:nvPr>
            <p:ph sz="half" idx="2"/>
          </p:nvPr>
        </p:nvSpPr>
        <p:spPr>
          <a:xfrm>
            <a:off x="7850952" y="761631"/>
            <a:ext cx="4392488" cy="5364533"/>
          </a:xfrm>
        </p:spPr>
        <p:txBody>
          <a:bodyPr/>
          <a:lstStyle/>
          <a:p>
            <a:pPr marL="177800" indent="0">
              <a:buNone/>
            </a:pPr>
            <a:r>
              <a:rPr lang="en-US" dirty="0"/>
              <a:t>The averaged radar echoes, also called waveforms, are the basic measurements analyzed to compute the range. </a:t>
            </a:r>
          </a:p>
          <a:p>
            <a:pPr marL="177800" indent="0">
              <a:buNone/>
            </a:pPr>
            <a:r>
              <a:rPr lang="en-US" dirty="0"/>
              <a:t>Their shape is analyzed and fitted with analytical models (ocean) or empirical ones to retrieve all the measurements.</a:t>
            </a:r>
          </a:p>
        </p:txBody>
      </p:sp>
      <p:sp>
        <p:nvSpPr>
          <p:cNvPr id="7" name="ZoneTexte 6">
            <a:extLst>
              <a:ext uri="{FF2B5EF4-FFF2-40B4-BE49-F238E27FC236}">
                <a16:creationId xmlns:a16="http://schemas.microsoft.com/office/drawing/2014/main" id="{C9E40E95-AA8D-4C03-9360-5F68FD64C816}"/>
              </a:ext>
            </a:extLst>
          </p:cNvPr>
          <p:cNvSpPr txBox="1"/>
          <p:nvPr/>
        </p:nvSpPr>
        <p:spPr>
          <a:xfrm>
            <a:off x="4497916" y="4250441"/>
            <a:ext cx="3645653" cy="1477328"/>
          </a:xfrm>
          <a:prstGeom prst="rect">
            <a:avLst/>
          </a:prstGeom>
          <a:noFill/>
        </p:spPr>
        <p:txBody>
          <a:bodyPr wrap="square" rtlCol="0">
            <a:spAutoFit/>
          </a:bodyPr>
          <a:lstStyle/>
          <a:p>
            <a:r>
              <a:rPr lang="en-US" i="1" dirty="0"/>
              <a:t>Water surface from above, red</a:t>
            </a:r>
            <a:br>
              <a:rPr lang="en-US" i="1" dirty="0"/>
            </a:br>
            <a:r>
              <a:rPr lang="en-US" i="1" dirty="0"/>
              <a:t>is the radar beam interaction with it</a:t>
            </a:r>
          </a:p>
          <a:p>
            <a:r>
              <a:rPr lang="en-US" i="1" dirty="0"/>
              <a:t>NB. The surfaces of the red disk</a:t>
            </a:r>
            <a:br>
              <a:rPr lang="en-US" i="1" dirty="0"/>
            </a:br>
            <a:r>
              <a:rPr lang="en-US" i="1" dirty="0"/>
              <a:t>and of the red ring are equal in idealized case.</a:t>
            </a:r>
          </a:p>
        </p:txBody>
      </p:sp>
      <p:sp>
        <p:nvSpPr>
          <p:cNvPr id="12" name="ZoneTexte 11">
            <a:extLst>
              <a:ext uri="{FF2B5EF4-FFF2-40B4-BE49-F238E27FC236}">
                <a16:creationId xmlns:a16="http://schemas.microsoft.com/office/drawing/2014/main" id="{879C7E11-3595-46FC-BCF0-48F830A45871}"/>
              </a:ext>
            </a:extLst>
          </p:cNvPr>
          <p:cNvSpPr txBox="1"/>
          <p:nvPr/>
        </p:nvSpPr>
        <p:spPr>
          <a:xfrm>
            <a:off x="4583832" y="1002236"/>
            <a:ext cx="937372" cy="369332"/>
          </a:xfrm>
          <a:prstGeom prst="rect">
            <a:avLst/>
          </a:prstGeom>
          <a:noFill/>
        </p:spPr>
        <p:txBody>
          <a:bodyPr wrap="none" rtlCol="0">
            <a:spAutoFit/>
          </a:bodyPr>
          <a:lstStyle/>
          <a:p>
            <a:r>
              <a:rPr lang="en-US" i="1" dirty="0"/>
              <a:t>Satellite</a:t>
            </a:r>
          </a:p>
        </p:txBody>
      </p:sp>
      <p:sp>
        <p:nvSpPr>
          <p:cNvPr id="13" name="ZoneTexte 12">
            <a:extLst>
              <a:ext uri="{FF2B5EF4-FFF2-40B4-BE49-F238E27FC236}">
                <a16:creationId xmlns:a16="http://schemas.microsoft.com/office/drawing/2014/main" id="{64695248-8AA0-4FEE-9EA5-FE57E909A449}"/>
              </a:ext>
            </a:extLst>
          </p:cNvPr>
          <p:cNvSpPr txBox="1"/>
          <p:nvPr/>
        </p:nvSpPr>
        <p:spPr>
          <a:xfrm>
            <a:off x="4583832" y="2380238"/>
            <a:ext cx="1317990" cy="369332"/>
          </a:xfrm>
          <a:prstGeom prst="rect">
            <a:avLst/>
          </a:prstGeom>
          <a:noFill/>
        </p:spPr>
        <p:txBody>
          <a:bodyPr wrap="none" rtlCol="0">
            <a:spAutoFit/>
          </a:bodyPr>
          <a:lstStyle/>
          <a:p>
            <a:r>
              <a:rPr lang="en-US" i="1" dirty="0"/>
              <a:t>Radar beam</a:t>
            </a:r>
          </a:p>
        </p:txBody>
      </p:sp>
      <p:sp>
        <p:nvSpPr>
          <p:cNvPr id="15" name="ZoneTexte 14">
            <a:extLst>
              <a:ext uri="{FF2B5EF4-FFF2-40B4-BE49-F238E27FC236}">
                <a16:creationId xmlns:a16="http://schemas.microsoft.com/office/drawing/2014/main" id="{0525A097-5530-4717-89E0-25EC180EF258}"/>
              </a:ext>
            </a:extLst>
          </p:cNvPr>
          <p:cNvSpPr txBox="1"/>
          <p:nvPr/>
        </p:nvSpPr>
        <p:spPr>
          <a:xfrm>
            <a:off x="4538977" y="3717032"/>
            <a:ext cx="3311976" cy="369332"/>
          </a:xfrm>
          <a:prstGeom prst="rect">
            <a:avLst/>
          </a:prstGeom>
          <a:noFill/>
        </p:spPr>
        <p:txBody>
          <a:bodyPr wrap="square" rtlCol="0">
            <a:spAutoFit/>
          </a:bodyPr>
          <a:lstStyle/>
          <a:p>
            <a:r>
              <a:rPr lang="fr-FR" i="1" dirty="0"/>
              <a:t>Beam front and water surface</a:t>
            </a:r>
          </a:p>
        </p:txBody>
      </p:sp>
      <p:sp>
        <p:nvSpPr>
          <p:cNvPr id="16" name="ZoneTexte 15">
            <a:extLst>
              <a:ext uri="{FF2B5EF4-FFF2-40B4-BE49-F238E27FC236}">
                <a16:creationId xmlns:a16="http://schemas.microsoft.com/office/drawing/2014/main" id="{22D1E510-CC11-46CE-A344-EF711525FB54}"/>
              </a:ext>
            </a:extLst>
          </p:cNvPr>
          <p:cNvSpPr txBox="1"/>
          <p:nvPr/>
        </p:nvSpPr>
        <p:spPr>
          <a:xfrm>
            <a:off x="4497917" y="5683037"/>
            <a:ext cx="6220505" cy="646331"/>
          </a:xfrm>
          <a:prstGeom prst="rect">
            <a:avLst/>
          </a:prstGeom>
          <a:noFill/>
        </p:spPr>
        <p:txBody>
          <a:bodyPr wrap="square" rtlCol="0">
            <a:spAutoFit/>
          </a:bodyPr>
          <a:lstStyle/>
          <a:p>
            <a:r>
              <a:rPr lang="en-US" i="1" dirty="0"/>
              <a:t>Averaged radar echo (‘waveform’)</a:t>
            </a:r>
            <a:br>
              <a:rPr lang="en-US" i="1" dirty="0"/>
            </a:br>
            <a:r>
              <a:rPr lang="en-US" i="1" dirty="0"/>
              <a:t>power reflected and received back by the satellite vs time</a:t>
            </a:r>
          </a:p>
        </p:txBody>
      </p:sp>
      <p:sp>
        <p:nvSpPr>
          <p:cNvPr id="10" name="ZoneTexte 9">
            <a:extLst>
              <a:ext uri="{FF2B5EF4-FFF2-40B4-BE49-F238E27FC236}">
                <a16:creationId xmlns:a16="http://schemas.microsoft.com/office/drawing/2014/main" id="{465625E2-184C-4EFF-872F-3BC85E5700E9}"/>
              </a:ext>
            </a:extLst>
          </p:cNvPr>
          <p:cNvSpPr txBox="1"/>
          <p:nvPr/>
        </p:nvSpPr>
        <p:spPr>
          <a:xfrm>
            <a:off x="14040" y="6211883"/>
            <a:ext cx="1467068" cy="246221"/>
          </a:xfrm>
          <a:prstGeom prst="rect">
            <a:avLst/>
          </a:prstGeom>
          <a:noFill/>
        </p:spPr>
        <p:txBody>
          <a:bodyPr wrap="none" rtlCol="0">
            <a:spAutoFit/>
          </a:bodyPr>
          <a:lstStyle/>
          <a:p>
            <a:r>
              <a:rPr lang="fr-FR" sz="1000" dirty="0">
                <a:solidFill>
                  <a:schemeClr val="bg2">
                    <a:lumMod val="75000"/>
                  </a:schemeClr>
                </a:solidFill>
              </a:rPr>
              <a:t>© </a:t>
            </a:r>
            <a:r>
              <a:rPr lang="fr-FR" sz="1000" dirty="0" err="1">
                <a:solidFill>
                  <a:schemeClr val="bg2">
                    <a:lumMod val="75000"/>
                  </a:schemeClr>
                </a:solidFill>
              </a:rPr>
              <a:t>Cnes</a:t>
            </a:r>
            <a:r>
              <a:rPr lang="fr-FR" sz="1000" dirty="0">
                <a:solidFill>
                  <a:schemeClr val="bg2">
                    <a:lumMod val="75000"/>
                  </a:schemeClr>
                </a:solidFill>
              </a:rPr>
              <a:t>/Mira Production</a:t>
            </a:r>
          </a:p>
        </p:txBody>
      </p:sp>
    </p:spTree>
    <p:extLst>
      <p:ext uri="{BB962C8B-B14F-4D97-AF65-F5344CB8AC3E}">
        <p14:creationId xmlns:p14="http://schemas.microsoft.com/office/powerpoint/2010/main" val="416193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1C7C4-E714-4DD0-97AB-C0378C44F943}"/>
              </a:ext>
            </a:extLst>
          </p:cNvPr>
          <p:cNvSpPr>
            <a:spLocks noGrp="1"/>
          </p:cNvSpPr>
          <p:nvPr>
            <p:ph type="title"/>
          </p:nvPr>
        </p:nvSpPr>
        <p:spPr/>
        <p:txBody>
          <a:bodyPr>
            <a:normAutofit fontScale="90000"/>
          </a:bodyPr>
          <a:lstStyle/>
          <a:p>
            <a:pPr>
              <a:tabLst>
                <a:tab pos="8877300" algn="l"/>
                <a:tab pos="11836400" algn="r"/>
              </a:tabLst>
            </a:pPr>
            <a:r>
              <a:rPr lang="en-US" dirty="0"/>
              <a:t>Radar echo over ocean / large lakes (SAR </a:t>
            </a:r>
            <a:r>
              <a:rPr lang="en-US" dirty="0" err="1"/>
              <a:t>alti</a:t>
            </a:r>
            <a:r>
              <a:rPr lang="en-US" dirty="0"/>
              <a:t>)	</a:t>
            </a:r>
            <a:endParaRPr lang="fr-FR" dirty="0"/>
          </a:p>
        </p:txBody>
      </p:sp>
      <p:sp>
        <p:nvSpPr>
          <p:cNvPr id="4" name="Espace réservé du numéro de diapositive 3">
            <a:extLst>
              <a:ext uri="{FF2B5EF4-FFF2-40B4-BE49-F238E27FC236}">
                <a16:creationId xmlns:a16="http://schemas.microsoft.com/office/drawing/2014/main" id="{44A98601-27FF-4424-810F-CD2D269E5841}"/>
              </a:ext>
            </a:extLst>
          </p:cNvPr>
          <p:cNvSpPr>
            <a:spLocks noGrp="1"/>
          </p:cNvSpPr>
          <p:nvPr>
            <p:ph type="sldNum" sz="quarter" idx="12"/>
          </p:nvPr>
        </p:nvSpPr>
        <p:spPr/>
        <p:txBody>
          <a:bodyPr/>
          <a:lstStyle/>
          <a:p>
            <a:fld id="{ABCDB02C-A755-40F6-8AF5-42A83F72D144}" type="slidenum">
              <a:rPr lang="fr-FR" smtClean="0"/>
              <a:pPr/>
              <a:t>17</a:t>
            </a:fld>
            <a:endParaRPr lang="fr-FR"/>
          </a:p>
        </p:txBody>
      </p:sp>
      <p:sp>
        <p:nvSpPr>
          <p:cNvPr id="12" name="ZoneTexte 11">
            <a:extLst>
              <a:ext uri="{FF2B5EF4-FFF2-40B4-BE49-F238E27FC236}">
                <a16:creationId xmlns:a16="http://schemas.microsoft.com/office/drawing/2014/main" id="{1C2C8AD6-9D25-4585-9352-DB565278FE1D}"/>
              </a:ext>
            </a:extLst>
          </p:cNvPr>
          <p:cNvSpPr txBox="1"/>
          <p:nvPr/>
        </p:nvSpPr>
        <p:spPr>
          <a:xfrm>
            <a:off x="5572143" y="4586918"/>
            <a:ext cx="6207836" cy="1200329"/>
          </a:xfrm>
          <a:prstGeom prst="rect">
            <a:avLst/>
          </a:prstGeom>
          <a:noFill/>
        </p:spPr>
        <p:txBody>
          <a:bodyPr wrap="square" rtlCol="0">
            <a:spAutoFit/>
          </a:bodyPr>
          <a:lstStyle/>
          <a:p>
            <a:r>
              <a:rPr lang="en-US" i="1" dirty="0"/>
              <a:t>Water surface from above, red is the radar beam interaction with it; green the part analyzed using the Doppler shift</a:t>
            </a:r>
          </a:p>
          <a:p>
            <a:r>
              <a:rPr lang="en-US" i="1" dirty="0"/>
              <a:t>NB. The surfaces of the red disk</a:t>
            </a:r>
            <a:br>
              <a:rPr lang="en-US" i="1" dirty="0"/>
            </a:br>
            <a:r>
              <a:rPr lang="en-US" i="1" dirty="0"/>
              <a:t>and of the red ring are equal in idealized case.</a:t>
            </a:r>
          </a:p>
        </p:txBody>
      </p:sp>
      <p:sp>
        <p:nvSpPr>
          <p:cNvPr id="13" name="ZoneTexte 12">
            <a:extLst>
              <a:ext uri="{FF2B5EF4-FFF2-40B4-BE49-F238E27FC236}">
                <a16:creationId xmlns:a16="http://schemas.microsoft.com/office/drawing/2014/main" id="{EAFBE7E1-D2B1-4356-B46C-4DABA18062F1}"/>
              </a:ext>
            </a:extLst>
          </p:cNvPr>
          <p:cNvSpPr txBox="1"/>
          <p:nvPr/>
        </p:nvSpPr>
        <p:spPr>
          <a:xfrm>
            <a:off x="5572143" y="1207325"/>
            <a:ext cx="937372" cy="369332"/>
          </a:xfrm>
          <a:prstGeom prst="rect">
            <a:avLst/>
          </a:prstGeom>
          <a:noFill/>
        </p:spPr>
        <p:txBody>
          <a:bodyPr wrap="none" rtlCol="0">
            <a:spAutoFit/>
          </a:bodyPr>
          <a:lstStyle/>
          <a:p>
            <a:r>
              <a:rPr lang="en-US" i="1" dirty="0"/>
              <a:t>Satellite</a:t>
            </a:r>
          </a:p>
        </p:txBody>
      </p:sp>
      <p:sp>
        <p:nvSpPr>
          <p:cNvPr id="14" name="ZoneTexte 13">
            <a:extLst>
              <a:ext uri="{FF2B5EF4-FFF2-40B4-BE49-F238E27FC236}">
                <a16:creationId xmlns:a16="http://schemas.microsoft.com/office/drawing/2014/main" id="{AC25C996-4639-4854-9E5F-AFD3067B8C6E}"/>
              </a:ext>
            </a:extLst>
          </p:cNvPr>
          <p:cNvSpPr txBox="1"/>
          <p:nvPr/>
        </p:nvSpPr>
        <p:spPr>
          <a:xfrm>
            <a:off x="5572143" y="2757943"/>
            <a:ext cx="1317990" cy="369332"/>
          </a:xfrm>
          <a:prstGeom prst="rect">
            <a:avLst/>
          </a:prstGeom>
          <a:noFill/>
        </p:spPr>
        <p:txBody>
          <a:bodyPr wrap="none" rtlCol="0">
            <a:spAutoFit/>
          </a:bodyPr>
          <a:lstStyle/>
          <a:p>
            <a:r>
              <a:rPr lang="en-US" i="1" dirty="0"/>
              <a:t>Radar beam</a:t>
            </a:r>
          </a:p>
        </p:txBody>
      </p:sp>
      <p:sp>
        <p:nvSpPr>
          <p:cNvPr id="15" name="ZoneTexte 14">
            <a:extLst>
              <a:ext uri="{FF2B5EF4-FFF2-40B4-BE49-F238E27FC236}">
                <a16:creationId xmlns:a16="http://schemas.microsoft.com/office/drawing/2014/main" id="{C316CBCF-67A6-47AC-BD8F-E4A5B5F224A9}"/>
              </a:ext>
            </a:extLst>
          </p:cNvPr>
          <p:cNvSpPr txBox="1"/>
          <p:nvPr/>
        </p:nvSpPr>
        <p:spPr>
          <a:xfrm>
            <a:off x="5572143" y="4100057"/>
            <a:ext cx="2974019" cy="369332"/>
          </a:xfrm>
          <a:prstGeom prst="rect">
            <a:avLst/>
          </a:prstGeom>
          <a:noFill/>
        </p:spPr>
        <p:txBody>
          <a:bodyPr wrap="none" rtlCol="0">
            <a:spAutoFit/>
          </a:bodyPr>
          <a:lstStyle/>
          <a:p>
            <a:r>
              <a:rPr lang="fr-FR" i="1" dirty="0"/>
              <a:t>Beam front and water surface</a:t>
            </a:r>
          </a:p>
        </p:txBody>
      </p:sp>
      <p:sp>
        <p:nvSpPr>
          <p:cNvPr id="16" name="ZoneTexte 15">
            <a:extLst>
              <a:ext uri="{FF2B5EF4-FFF2-40B4-BE49-F238E27FC236}">
                <a16:creationId xmlns:a16="http://schemas.microsoft.com/office/drawing/2014/main" id="{6EB7AD4D-2A76-48B5-B51E-6C2F6C94B4D4}"/>
              </a:ext>
            </a:extLst>
          </p:cNvPr>
          <p:cNvSpPr txBox="1"/>
          <p:nvPr/>
        </p:nvSpPr>
        <p:spPr>
          <a:xfrm>
            <a:off x="5572143" y="5896605"/>
            <a:ext cx="5585760" cy="646331"/>
          </a:xfrm>
          <a:prstGeom prst="rect">
            <a:avLst/>
          </a:prstGeom>
          <a:noFill/>
        </p:spPr>
        <p:txBody>
          <a:bodyPr wrap="none" rtlCol="0">
            <a:spAutoFit/>
          </a:bodyPr>
          <a:lstStyle/>
          <a:p>
            <a:r>
              <a:rPr lang="en-US" i="1" dirty="0"/>
              <a:t>Averaged radar echo (‘waveform’)</a:t>
            </a:r>
            <a:br>
              <a:rPr lang="en-US" i="1" dirty="0"/>
            </a:br>
            <a:r>
              <a:rPr lang="en-US" i="1" dirty="0"/>
              <a:t>power reflected and received back by the satellite vs time</a:t>
            </a:r>
          </a:p>
        </p:txBody>
      </p:sp>
      <p:sp>
        <p:nvSpPr>
          <p:cNvPr id="10" name="Espace réservé du contenu 10">
            <a:extLst>
              <a:ext uri="{FF2B5EF4-FFF2-40B4-BE49-F238E27FC236}">
                <a16:creationId xmlns:a16="http://schemas.microsoft.com/office/drawing/2014/main" id="{96BA471A-B1CE-45D9-B265-713ADF6D1B05}"/>
              </a:ext>
            </a:extLst>
          </p:cNvPr>
          <p:cNvSpPr txBox="1">
            <a:spLocks/>
          </p:cNvSpPr>
          <p:nvPr/>
        </p:nvSpPr>
        <p:spPr>
          <a:xfrm>
            <a:off x="7752184" y="761631"/>
            <a:ext cx="4248472" cy="5364533"/>
          </a:xfrm>
          <a:prstGeom prst="rect">
            <a:avLst/>
          </a:prstGeom>
        </p:spPr>
        <p:txBody>
          <a:bodyPr vert="horz" lIns="91440" tIns="45720" rIns="91440" bIns="45720" rtlCol="0">
            <a:normAutofit/>
          </a:bodyPr>
          <a:lstStyle>
            <a:lvl1pPr marL="444500" indent="-2667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7800" indent="0">
              <a:buFont typeface="Arial" pitchFamily="34" charset="0"/>
              <a:buNone/>
            </a:pPr>
            <a:r>
              <a:rPr lang="en-US" dirty="0"/>
              <a:t>The 	averaged radar echoes, also called waveforms, are the basic measurements analyzed to compute the range. </a:t>
            </a:r>
          </a:p>
        </p:txBody>
      </p:sp>
      <p:pic>
        <p:nvPicPr>
          <p:cNvPr id="11" name="Image 10">
            <a:extLst>
              <a:ext uri="{FF2B5EF4-FFF2-40B4-BE49-F238E27FC236}">
                <a16:creationId xmlns:a16="http://schemas.microsoft.com/office/drawing/2014/main" id="{182AB5BD-7EF8-41D5-B2AD-52ADED1EFA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644" y="1099782"/>
            <a:ext cx="5419499" cy="5758218"/>
          </a:xfrm>
          <a:prstGeom prst="rect">
            <a:avLst/>
          </a:prstGeom>
        </p:spPr>
      </p:pic>
      <p:sp>
        <p:nvSpPr>
          <p:cNvPr id="17" name="ZoneTexte 16">
            <a:extLst>
              <a:ext uri="{FF2B5EF4-FFF2-40B4-BE49-F238E27FC236}">
                <a16:creationId xmlns:a16="http://schemas.microsoft.com/office/drawing/2014/main" id="{BC686D07-190B-4633-A270-9B200D9D53D0}"/>
              </a:ext>
            </a:extLst>
          </p:cNvPr>
          <p:cNvSpPr txBox="1"/>
          <p:nvPr/>
        </p:nvSpPr>
        <p:spPr>
          <a:xfrm>
            <a:off x="18108" y="6611779"/>
            <a:ext cx="1467068" cy="246221"/>
          </a:xfrm>
          <a:prstGeom prst="rect">
            <a:avLst/>
          </a:prstGeom>
          <a:noFill/>
        </p:spPr>
        <p:txBody>
          <a:bodyPr wrap="none" rtlCol="0">
            <a:spAutoFit/>
          </a:bodyPr>
          <a:lstStyle/>
          <a:p>
            <a:r>
              <a:rPr lang="fr-FR" sz="1000" dirty="0">
                <a:solidFill>
                  <a:schemeClr val="bg2">
                    <a:lumMod val="75000"/>
                  </a:schemeClr>
                </a:solidFill>
              </a:rPr>
              <a:t>© </a:t>
            </a:r>
            <a:r>
              <a:rPr lang="fr-FR" sz="1000" dirty="0" err="1">
                <a:solidFill>
                  <a:schemeClr val="bg2">
                    <a:lumMod val="75000"/>
                  </a:schemeClr>
                </a:solidFill>
              </a:rPr>
              <a:t>Cnes</a:t>
            </a:r>
            <a:r>
              <a:rPr lang="fr-FR" sz="1000" dirty="0">
                <a:solidFill>
                  <a:schemeClr val="bg2">
                    <a:lumMod val="75000"/>
                  </a:schemeClr>
                </a:solidFill>
              </a:rPr>
              <a:t>/Mira Production</a:t>
            </a:r>
          </a:p>
        </p:txBody>
      </p:sp>
    </p:spTree>
    <p:extLst>
      <p:ext uri="{BB962C8B-B14F-4D97-AF65-F5344CB8AC3E}">
        <p14:creationId xmlns:p14="http://schemas.microsoft.com/office/powerpoint/2010/main" val="1139166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A156D2C-2754-455F-92B0-D416A1F6B1B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431642" y="681038"/>
            <a:ext cx="4388479" cy="6060815"/>
          </a:xfrm>
          <a:prstGeom prst="rect">
            <a:avLst/>
          </a:prstGeom>
        </p:spPr>
      </p:pic>
      <p:sp>
        <p:nvSpPr>
          <p:cNvPr id="2" name="Titre 1">
            <a:extLst>
              <a:ext uri="{FF2B5EF4-FFF2-40B4-BE49-F238E27FC236}">
                <a16:creationId xmlns:a16="http://schemas.microsoft.com/office/drawing/2014/main" id="{9941C7C4-E714-4DD0-97AB-C0378C44F943}"/>
              </a:ext>
            </a:extLst>
          </p:cNvPr>
          <p:cNvSpPr>
            <a:spLocks noGrp="1"/>
          </p:cNvSpPr>
          <p:nvPr>
            <p:ph type="title"/>
          </p:nvPr>
        </p:nvSpPr>
        <p:spPr/>
        <p:txBody>
          <a:bodyPr>
            <a:normAutofit fontScale="90000"/>
          </a:bodyPr>
          <a:lstStyle/>
          <a:p>
            <a:pPr>
              <a:tabLst>
                <a:tab pos="8877300" algn="l"/>
                <a:tab pos="11747500" algn="r"/>
              </a:tabLst>
            </a:pPr>
            <a:r>
              <a:rPr lang="en-US" dirty="0"/>
              <a:t>Radar echo over rivers / small water bodies	</a:t>
            </a:r>
            <a:endParaRPr lang="fr-FR" dirty="0"/>
          </a:p>
        </p:txBody>
      </p:sp>
      <p:sp>
        <p:nvSpPr>
          <p:cNvPr id="3" name="Espace réservé du contenu 2">
            <a:extLst>
              <a:ext uri="{FF2B5EF4-FFF2-40B4-BE49-F238E27FC236}">
                <a16:creationId xmlns:a16="http://schemas.microsoft.com/office/drawing/2014/main" id="{62F11E3F-ABFD-44C2-AAE6-E676B7040158}"/>
              </a:ext>
            </a:extLst>
          </p:cNvPr>
          <p:cNvSpPr>
            <a:spLocks noGrp="1"/>
          </p:cNvSpPr>
          <p:nvPr>
            <p:ph idx="1"/>
          </p:nvPr>
        </p:nvSpPr>
        <p:spPr>
          <a:xfrm>
            <a:off x="0" y="908720"/>
            <a:ext cx="7264457" cy="5400600"/>
          </a:xfrm>
        </p:spPr>
        <p:txBody>
          <a:bodyPr/>
          <a:lstStyle/>
          <a:p>
            <a:r>
              <a:rPr lang="en-US" dirty="0"/>
              <a:t>Riverbanks have an impact on the reflection (also the coasts): </a:t>
            </a:r>
            <a:br>
              <a:rPr lang="en-US" dirty="0"/>
            </a:br>
            <a:r>
              <a:rPr lang="en-US" dirty="0"/>
              <a:t>reflections are not usually the same on the two types of surfaces (can be similar if the land is reflecting well – light-colored or wet sand, rocks…)</a:t>
            </a:r>
          </a:p>
        </p:txBody>
      </p:sp>
      <p:sp>
        <p:nvSpPr>
          <p:cNvPr id="9" name="object 4">
            <a:extLst>
              <a:ext uri="{FF2B5EF4-FFF2-40B4-BE49-F238E27FC236}">
                <a16:creationId xmlns:a16="http://schemas.microsoft.com/office/drawing/2014/main" id="{FA97F96F-2ECF-4266-ABD4-E9E5A76C15D0}"/>
              </a:ext>
            </a:extLst>
          </p:cNvPr>
          <p:cNvSpPr txBox="1"/>
          <p:nvPr/>
        </p:nvSpPr>
        <p:spPr>
          <a:xfrm>
            <a:off x="7425552" y="6649520"/>
            <a:ext cx="4502719" cy="169277"/>
          </a:xfrm>
          <a:prstGeom prst="rect">
            <a:avLst/>
          </a:prstGeom>
        </p:spPr>
        <p:txBody>
          <a:bodyPr wrap="square" lIns="0" tIns="0" rIns="0" bIns="0">
            <a:spAutoFit/>
          </a:bodyPr>
          <a:lstStyle/>
          <a:p>
            <a:pPr marL="11135" defTabSz="914311">
              <a:defRPr/>
            </a:pPr>
            <a:r>
              <a:rPr lang="fr-FR" sz="1100" i="1" spc="-9" dirty="0">
                <a:solidFill>
                  <a:srgbClr val="7E7E7E"/>
                </a:solidFill>
                <a:latin typeface="Arial"/>
                <a:cs typeface="Arial"/>
              </a:rPr>
              <a:t>Cnes/Mira Production, </a:t>
            </a:r>
            <a:r>
              <a:rPr lang="fr-FR" sz="1100" i="1" spc="-9" dirty="0" err="1">
                <a:solidFill>
                  <a:srgbClr val="7E7E7E"/>
                </a:solidFill>
                <a:latin typeface="Arial"/>
                <a:cs typeface="Arial"/>
              </a:rPr>
              <a:t>From</a:t>
            </a:r>
            <a:r>
              <a:rPr sz="1100" i="1" dirty="0">
                <a:solidFill>
                  <a:srgbClr val="7E7E7E"/>
                </a:solidFill>
                <a:latin typeface="Arial"/>
                <a:cs typeface="Arial"/>
              </a:rPr>
              <a:t> </a:t>
            </a:r>
            <a:r>
              <a:rPr lang="fr-FR" sz="1100" i="1" dirty="0">
                <a:solidFill>
                  <a:srgbClr val="7E7E7E"/>
                </a:solidFill>
                <a:latin typeface="Arial"/>
                <a:cs typeface="Arial"/>
              </a:rPr>
              <a:t>P. Thibaut, in </a:t>
            </a:r>
            <a:r>
              <a:rPr sz="1100" i="1" spc="-4" dirty="0">
                <a:solidFill>
                  <a:srgbClr val="7E7E7E"/>
                </a:solidFill>
                <a:latin typeface="Arial"/>
                <a:cs typeface="Arial"/>
              </a:rPr>
              <a:t>Go</a:t>
            </a:r>
            <a:r>
              <a:rPr sz="1100" i="1" spc="-9" dirty="0">
                <a:solidFill>
                  <a:srgbClr val="7E7E7E"/>
                </a:solidFill>
                <a:latin typeface="Arial"/>
                <a:cs typeface="Arial"/>
              </a:rPr>
              <a:t>mm</a:t>
            </a:r>
            <a:r>
              <a:rPr sz="1100" i="1" spc="-4" dirty="0">
                <a:solidFill>
                  <a:srgbClr val="7E7E7E"/>
                </a:solidFill>
                <a:latin typeface="Arial"/>
                <a:cs typeface="Arial"/>
              </a:rPr>
              <a:t>eng</a:t>
            </a:r>
            <a:r>
              <a:rPr sz="1100" i="1" dirty="0">
                <a:solidFill>
                  <a:srgbClr val="7E7E7E"/>
                </a:solidFill>
                <a:latin typeface="Arial"/>
                <a:cs typeface="Arial"/>
              </a:rPr>
              <a:t>i</a:t>
            </a:r>
            <a:r>
              <a:rPr sz="1100" i="1" spc="-4" dirty="0">
                <a:solidFill>
                  <a:srgbClr val="7E7E7E"/>
                </a:solidFill>
                <a:latin typeface="Arial"/>
                <a:cs typeface="Arial"/>
              </a:rPr>
              <a:t>nge</a:t>
            </a:r>
            <a:r>
              <a:rPr sz="1100" i="1" dirty="0">
                <a:solidFill>
                  <a:srgbClr val="7E7E7E"/>
                </a:solidFill>
                <a:latin typeface="Arial"/>
                <a:cs typeface="Arial"/>
              </a:rPr>
              <a:t>r</a:t>
            </a:r>
            <a:r>
              <a:rPr sz="1100" i="1" spc="-39" dirty="0">
                <a:solidFill>
                  <a:srgbClr val="7E7E7E"/>
                </a:solidFill>
                <a:latin typeface="Arial"/>
                <a:cs typeface="Arial"/>
              </a:rPr>
              <a:t> </a:t>
            </a:r>
            <a:r>
              <a:rPr sz="1100" i="1" spc="-4" dirty="0">
                <a:solidFill>
                  <a:srgbClr val="7E7E7E"/>
                </a:solidFill>
                <a:latin typeface="Arial"/>
                <a:cs typeface="Arial"/>
              </a:rPr>
              <a:t>e</a:t>
            </a:r>
            <a:r>
              <a:rPr sz="1100" i="1" dirty="0">
                <a:solidFill>
                  <a:srgbClr val="7E7E7E"/>
                </a:solidFill>
                <a:latin typeface="Arial"/>
                <a:cs typeface="Arial"/>
              </a:rPr>
              <a:t>t</a:t>
            </a:r>
            <a:r>
              <a:rPr sz="1100" i="1" spc="-13" dirty="0">
                <a:solidFill>
                  <a:srgbClr val="7E7E7E"/>
                </a:solidFill>
                <a:latin typeface="Arial"/>
                <a:cs typeface="Arial"/>
              </a:rPr>
              <a:t> </a:t>
            </a:r>
            <a:r>
              <a:rPr sz="1100" i="1" spc="-4" dirty="0">
                <a:solidFill>
                  <a:srgbClr val="7E7E7E"/>
                </a:solidFill>
                <a:latin typeface="Arial"/>
                <a:cs typeface="Arial"/>
              </a:rPr>
              <a:t>a</a:t>
            </a:r>
            <a:r>
              <a:rPr sz="1100" i="1" dirty="0">
                <a:solidFill>
                  <a:srgbClr val="7E7E7E"/>
                </a:solidFill>
                <a:latin typeface="Arial"/>
                <a:cs typeface="Arial"/>
              </a:rPr>
              <a:t>l</a:t>
            </a:r>
            <a:r>
              <a:rPr sz="1100" i="1" spc="4" dirty="0">
                <a:solidFill>
                  <a:srgbClr val="7E7E7E"/>
                </a:solidFill>
                <a:latin typeface="Arial"/>
                <a:cs typeface="Arial"/>
              </a:rPr>
              <a:t>.</a:t>
            </a:r>
            <a:r>
              <a:rPr sz="1100" i="1" dirty="0">
                <a:solidFill>
                  <a:srgbClr val="7E7E7E"/>
                </a:solidFill>
                <a:latin typeface="Arial"/>
                <a:cs typeface="Arial"/>
              </a:rPr>
              <a:t>,</a:t>
            </a:r>
            <a:r>
              <a:rPr sz="1100" i="1" spc="-22" dirty="0">
                <a:solidFill>
                  <a:srgbClr val="7E7E7E"/>
                </a:solidFill>
                <a:latin typeface="Arial"/>
                <a:cs typeface="Arial"/>
              </a:rPr>
              <a:t> </a:t>
            </a:r>
            <a:r>
              <a:rPr sz="1100" i="1" spc="-4" dirty="0">
                <a:solidFill>
                  <a:srgbClr val="7E7E7E"/>
                </a:solidFill>
                <a:latin typeface="Arial"/>
                <a:cs typeface="Arial"/>
              </a:rPr>
              <a:t>20</a:t>
            </a:r>
            <a:r>
              <a:rPr sz="1100" i="1" spc="-96" dirty="0">
                <a:solidFill>
                  <a:srgbClr val="7E7E7E"/>
                </a:solidFill>
                <a:latin typeface="Arial"/>
                <a:cs typeface="Arial"/>
              </a:rPr>
              <a:t>1</a:t>
            </a:r>
            <a:r>
              <a:rPr sz="1100" i="1" dirty="0">
                <a:solidFill>
                  <a:srgbClr val="7E7E7E"/>
                </a:solidFill>
                <a:latin typeface="Arial"/>
                <a:cs typeface="Arial"/>
              </a:rPr>
              <a:t>1</a:t>
            </a:r>
            <a:endParaRPr sz="1100" dirty="0">
              <a:latin typeface="Arial"/>
              <a:cs typeface="Arial"/>
            </a:endParaRPr>
          </a:p>
        </p:txBody>
      </p:sp>
    </p:spTree>
    <p:extLst>
      <p:ext uri="{BB962C8B-B14F-4D97-AF65-F5344CB8AC3E}">
        <p14:creationId xmlns:p14="http://schemas.microsoft.com/office/powerpoint/2010/main" val="386108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46A11-15AF-4194-9931-6C498487A353}"/>
              </a:ext>
            </a:extLst>
          </p:cNvPr>
          <p:cNvSpPr>
            <a:spLocks noGrp="1"/>
          </p:cNvSpPr>
          <p:nvPr>
            <p:ph type="title"/>
          </p:nvPr>
        </p:nvSpPr>
        <p:spPr/>
        <p:txBody>
          <a:bodyPr>
            <a:noAutofit/>
          </a:bodyPr>
          <a:lstStyle/>
          <a:p>
            <a:pPr>
              <a:tabLst>
                <a:tab pos="8877300" algn="l"/>
                <a:tab pos="11747500" algn="r"/>
              </a:tabLst>
            </a:pPr>
            <a:r>
              <a:rPr lang="en-US" sz="4000" dirty="0"/>
              <a:t>Over rivers (classical </a:t>
            </a:r>
            <a:r>
              <a:rPr lang="en-US" sz="4000" dirty="0" err="1"/>
              <a:t>alti</a:t>
            </a:r>
            <a:r>
              <a:rPr lang="en-US" sz="4000" dirty="0"/>
              <a:t>) (non-reflecting banks)	</a:t>
            </a:r>
          </a:p>
        </p:txBody>
      </p:sp>
      <p:grpSp>
        <p:nvGrpSpPr>
          <p:cNvPr id="4" name="Groupe 3">
            <a:extLst>
              <a:ext uri="{FF2B5EF4-FFF2-40B4-BE49-F238E27FC236}">
                <a16:creationId xmlns:a16="http://schemas.microsoft.com/office/drawing/2014/main" id="{E10A6DB1-7F2A-41E9-A90F-FB2E515F35C7}"/>
              </a:ext>
            </a:extLst>
          </p:cNvPr>
          <p:cNvGrpSpPr/>
          <p:nvPr/>
        </p:nvGrpSpPr>
        <p:grpSpPr>
          <a:xfrm>
            <a:off x="29326" y="736485"/>
            <a:ext cx="11622173" cy="6076892"/>
            <a:chOff x="29326" y="736485"/>
            <a:chExt cx="11622173" cy="6076892"/>
          </a:xfrm>
        </p:grpSpPr>
        <p:sp>
          <p:nvSpPr>
            <p:cNvPr id="100" name="Ellipse 99">
              <a:extLst>
                <a:ext uri="{FF2B5EF4-FFF2-40B4-BE49-F238E27FC236}">
                  <a16:creationId xmlns:a16="http://schemas.microsoft.com/office/drawing/2014/main" id="{E2F72D81-5CE8-4309-8EBE-1823E545CA96}"/>
                </a:ext>
              </a:extLst>
            </p:cNvPr>
            <p:cNvSpPr/>
            <p:nvPr/>
          </p:nvSpPr>
          <p:spPr>
            <a:xfrm>
              <a:off x="9827011" y="4341812"/>
              <a:ext cx="1497219" cy="1496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a:extLst>
                <a:ext uri="{FF2B5EF4-FFF2-40B4-BE49-F238E27FC236}">
                  <a16:creationId xmlns:a16="http://schemas.microsoft.com/office/drawing/2014/main" id="{9C89748E-0949-4AA4-B41D-E25F3A6329CE}"/>
                </a:ext>
              </a:extLst>
            </p:cNvPr>
            <p:cNvSpPr/>
            <p:nvPr/>
          </p:nvSpPr>
          <p:spPr>
            <a:xfrm>
              <a:off x="9953840" y="4443617"/>
              <a:ext cx="1263706" cy="1276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364CF28A-0EC9-4CFB-89D7-24C0C2E256FA}"/>
                </a:ext>
              </a:extLst>
            </p:cNvPr>
            <p:cNvSpPr/>
            <p:nvPr/>
          </p:nvSpPr>
          <p:spPr>
            <a:xfrm>
              <a:off x="552484" y="4443779"/>
              <a:ext cx="1551740" cy="1308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6647CC12-8983-4509-B36C-40B73EF4EDCE}"/>
                </a:ext>
              </a:extLst>
            </p:cNvPr>
            <p:cNvCxnSpPr/>
            <p:nvPr/>
          </p:nvCxnSpPr>
          <p:spPr>
            <a:xfrm>
              <a:off x="380173" y="5877272"/>
              <a:ext cx="0" cy="936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BC078343-6264-4C76-88B2-A0F42DD92EDE}"/>
                </a:ext>
              </a:extLst>
            </p:cNvPr>
            <p:cNvCxnSpPr/>
            <p:nvPr/>
          </p:nvCxnSpPr>
          <p:spPr>
            <a:xfrm>
              <a:off x="380173" y="6813377"/>
              <a:ext cx="168337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CF7E77-1984-428A-9F1D-F32D7048E7A9}"/>
                </a:ext>
              </a:extLst>
            </p:cNvPr>
            <p:cNvGrpSpPr/>
            <p:nvPr/>
          </p:nvGrpSpPr>
          <p:grpSpPr>
            <a:xfrm>
              <a:off x="311532" y="767492"/>
              <a:ext cx="2088236" cy="504056"/>
              <a:chOff x="4151782" y="2132856"/>
              <a:chExt cx="2088236" cy="504056"/>
            </a:xfrm>
          </p:grpSpPr>
          <p:sp>
            <p:nvSpPr>
              <p:cNvPr id="10" name="Ellipse 9">
                <a:extLst>
                  <a:ext uri="{FF2B5EF4-FFF2-40B4-BE49-F238E27FC236}">
                    <a16:creationId xmlns:a16="http://schemas.microsoft.com/office/drawing/2014/main" id="{565E187E-237A-4613-86CA-0C6407B5B354}"/>
                  </a:ext>
                </a:extLst>
              </p:cNvPr>
              <p:cNvSpPr/>
              <p:nvPr/>
            </p:nvSpPr>
            <p:spPr>
              <a:xfrm>
                <a:off x="4943872" y="213285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556DA5B-A6A0-47BD-ACD3-454BBA034475}"/>
                  </a:ext>
                </a:extLst>
              </p:cNvPr>
              <p:cNvSpPr/>
              <p:nvPr/>
            </p:nvSpPr>
            <p:spPr>
              <a:xfrm>
                <a:off x="5519936" y="2191688"/>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EB4665DE-F18A-48F3-A9C8-47815DD285CF}"/>
                  </a:ext>
                </a:extLst>
              </p:cNvPr>
              <p:cNvSpPr/>
              <p:nvPr/>
            </p:nvSpPr>
            <p:spPr>
              <a:xfrm>
                <a:off x="4151782" y="2216029"/>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8">
              <a:extLst>
                <a:ext uri="{FF2B5EF4-FFF2-40B4-BE49-F238E27FC236}">
                  <a16:creationId xmlns:a16="http://schemas.microsoft.com/office/drawing/2014/main" id="{58D04D07-6D8B-44B9-B756-4EE419D505DF}"/>
                </a:ext>
              </a:extLst>
            </p:cNvPr>
            <p:cNvGrpSpPr/>
            <p:nvPr/>
          </p:nvGrpSpPr>
          <p:grpSpPr>
            <a:xfrm>
              <a:off x="29326" y="3595829"/>
              <a:ext cx="2253433" cy="769275"/>
              <a:chOff x="29326" y="3739845"/>
              <a:chExt cx="2253433" cy="769275"/>
            </a:xfrm>
          </p:grpSpPr>
          <p:sp>
            <p:nvSpPr>
              <p:cNvPr id="25" name="Trapèze 24">
                <a:extLst>
                  <a:ext uri="{FF2B5EF4-FFF2-40B4-BE49-F238E27FC236}">
                    <a16:creationId xmlns:a16="http://schemas.microsoft.com/office/drawing/2014/main" id="{B67CB7C3-4078-487D-9B15-E081B1F7B205}"/>
                  </a:ext>
                </a:extLst>
              </p:cNvPr>
              <p:cNvSpPr/>
              <p:nvPr/>
            </p:nvSpPr>
            <p:spPr>
              <a:xfrm rot="10800000">
                <a:off x="767408" y="3933056"/>
                <a:ext cx="1169746" cy="576064"/>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a:extLst>
                  <a:ext uri="{FF2B5EF4-FFF2-40B4-BE49-F238E27FC236}">
                    <a16:creationId xmlns:a16="http://schemas.microsoft.com/office/drawing/2014/main" id="{3EDEB940-62CF-4215-B915-83FAFD81F8BA}"/>
                  </a:ext>
                </a:extLst>
              </p:cNvPr>
              <p:cNvCxnSpPr>
                <a:cxnSpLocks/>
              </p:cNvCxnSpPr>
              <p:nvPr/>
            </p:nvCxnSpPr>
            <p:spPr>
              <a:xfrm>
                <a:off x="29326" y="3754228"/>
                <a:ext cx="701694"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D311ABA0-DBF5-4F05-BEC1-1C67F06B0BC7}"/>
                  </a:ext>
                </a:extLst>
              </p:cNvPr>
              <p:cNvCxnSpPr>
                <a:cxnSpLocks/>
              </p:cNvCxnSpPr>
              <p:nvPr/>
            </p:nvCxnSpPr>
            <p:spPr>
              <a:xfrm flipV="1">
                <a:off x="1994727" y="3739845"/>
                <a:ext cx="288032" cy="125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0ACBA17-D2DC-4672-8551-E2329A6ABE22}"/>
                  </a:ext>
                </a:extLst>
              </p:cNvPr>
              <p:cNvCxnSpPr>
                <a:cxnSpLocks/>
              </p:cNvCxnSpPr>
              <p:nvPr/>
            </p:nvCxnSpPr>
            <p:spPr>
              <a:xfrm flipH="1">
                <a:off x="1796706" y="3739845"/>
                <a:ext cx="198021" cy="75489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DFC2808-7AE1-4C82-8327-26C5992D7B26}"/>
                  </a:ext>
                </a:extLst>
              </p:cNvPr>
              <p:cNvCxnSpPr>
                <a:cxnSpLocks/>
              </p:cNvCxnSpPr>
              <p:nvPr/>
            </p:nvCxnSpPr>
            <p:spPr>
              <a:xfrm>
                <a:off x="731020" y="3739845"/>
                <a:ext cx="173726" cy="76927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1" name="Connecteur droit 20">
              <a:extLst>
                <a:ext uri="{FF2B5EF4-FFF2-40B4-BE49-F238E27FC236}">
                  <a16:creationId xmlns:a16="http://schemas.microsoft.com/office/drawing/2014/main" id="{FBAF1897-63B0-4FBD-8162-1E8646EE4EA8}"/>
                </a:ext>
              </a:extLst>
            </p:cNvPr>
            <p:cNvCxnSpPr>
              <a:cxnSpLocks/>
            </p:cNvCxnSpPr>
            <p:nvPr/>
          </p:nvCxnSpPr>
          <p:spPr>
            <a:xfrm>
              <a:off x="380173" y="6669360"/>
              <a:ext cx="3508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20D3F4E-7499-4890-A2DA-D11DE812E216}"/>
                </a:ext>
              </a:extLst>
            </p:cNvPr>
            <p:cNvSpPr/>
            <p:nvPr/>
          </p:nvSpPr>
          <p:spPr>
            <a:xfrm>
              <a:off x="3552073" y="4443779"/>
              <a:ext cx="1551740" cy="1308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a:extLst>
                <a:ext uri="{FF2B5EF4-FFF2-40B4-BE49-F238E27FC236}">
                  <a16:creationId xmlns:a16="http://schemas.microsoft.com/office/drawing/2014/main" id="{285759C0-A577-48BE-BD7F-4CD43351E26E}"/>
                </a:ext>
              </a:extLst>
            </p:cNvPr>
            <p:cNvCxnSpPr/>
            <p:nvPr/>
          </p:nvCxnSpPr>
          <p:spPr>
            <a:xfrm>
              <a:off x="3379762" y="5877272"/>
              <a:ext cx="0" cy="936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37C6C43A-6690-4D70-936D-2D7D62A6A01D}"/>
                </a:ext>
              </a:extLst>
            </p:cNvPr>
            <p:cNvCxnSpPr/>
            <p:nvPr/>
          </p:nvCxnSpPr>
          <p:spPr>
            <a:xfrm>
              <a:off x="3379762" y="6813377"/>
              <a:ext cx="168337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e 39">
              <a:extLst>
                <a:ext uri="{FF2B5EF4-FFF2-40B4-BE49-F238E27FC236}">
                  <a16:creationId xmlns:a16="http://schemas.microsoft.com/office/drawing/2014/main" id="{D158C34E-0613-4125-B24C-D1F1C6647D00}"/>
                </a:ext>
              </a:extLst>
            </p:cNvPr>
            <p:cNvGrpSpPr/>
            <p:nvPr/>
          </p:nvGrpSpPr>
          <p:grpSpPr>
            <a:xfrm>
              <a:off x="3320376" y="749274"/>
              <a:ext cx="2088236" cy="504056"/>
              <a:chOff x="4151782" y="2132856"/>
              <a:chExt cx="2088236" cy="504056"/>
            </a:xfrm>
          </p:grpSpPr>
          <p:sp>
            <p:nvSpPr>
              <p:cNvPr id="41" name="Ellipse 40">
                <a:extLst>
                  <a:ext uri="{FF2B5EF4-FFF2-40B4-BE49-F238E27FC236}">
                    <a16:creationId xmlns:a16="http://schemas.microsoft.com/office/drawing/2014/main" id="{4455FDF8-DD9C-4895-84AF-84E375315C66}"/>
                  </a:ext>
                </a:extLst>
              </p:cNvPr>
              <p:cNvSpPr/>
              <p:nvPr/>
            </p:nvSpPr>
            <p:spPr>
              <a:xfrm>
                <a:off x="4943872" y="213285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0638109C-DAEA-403D-8937-2AFFB5BB8D18}"/>
                  </a:ext>
                </a:extLst>
              </p:cNvPr>
              <p:cNvSpPr/>
              <p:nvPr/>
            </p:nvSpPr>
            <p:spPr>
              <a:xfrm>
                <a:off x="5519936" y="2191688"/>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E4442B70-E1F2-4616-9F8C-C11B9CF81040}"/>
                  </a:ext>
                </a:extLst>
              </p:cNvPr>
              <p:cNvSpPr/>
              <p:nvPr/>
            </p:nvSpPr>
            <p:spPr>
              <a:xfrm>
                <a:off x="4151782" y="2216029"/>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a:extLst>
                <a:ext uri="{FF2B5EF4-FFF2-40B4-BE49-F238E27FC236}">
                  <a16:creationId xmlns:a16="http://schemas.microsoft.com/office/drawing/2014/main" id="{DE75973A-DF1B-4A08-B660-F963D2A828B0}"/>
                </a:ext>
              </a:extLst>
            </p:cNvPr>
            <p:cNvGrpSpPr/>
            <p:nvPr/>
          </p:nvGrpSpPr>
          <p:grpSpPr>
            <a:xfrm>
              <a:off x="3028915" y="3595829"/>
              <a:ext cx="2253433" cy="769275"/>
              <a:chOff x="29326" y="3739845"/>
              <a:chExt cx="2253433" cy="769275"/>
            </a:xfrm>
          </p:grpSpPr>
          <p:sp>
            <p:nvSpPr>
              <p:cNvPr id="49" name="Trapèze 48">
                <a:extLst>
                  <a:ext uri="{FF2B5EF4-FFF2-40B4-BE49-F238E27FC236}">
                    <a16:creationId xmlns:a16="http://schemas.microsoft.com/office/drawing/2014/main" id="{1F409575-66D8-47F9-BF9B-C3AC1FF3AB3A}"/>
                  </a:ext>
                </a:extLst>
              </p:cNvPr>
              <p:cNvSpPr/>
              <p:nvPr/>
            </p:nvSpPr>
            <p:spPr>
              <a:xfrm rot="10800000">
                <a:off x="767408" y="3933056"/>
                <a:ext cx="1169746" cy="576064"/>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a:extLst>
                  <a:ext uri="{FF2B5EF4-FFF2-40B4-BE49-F238E27FC236}">
                    <a16:creationId xmlns:a16="http://schemas.microsoft.com/office/drawing/2014/main" id="{7A31FDBD-5762-478D-BD60-81102AE40E15}"/>
                  </a:ext>
                </a:extLst>
              </p:cNvPr>
              <p:cNvCxnSpPr>
                <a:cxnSpLocks/>
              </p:cNvCxnSpPr>
              <p:nvPr/>
            </p:nvCxnSpPr>
            <p:spPr>
              <a:xfrm>
                <a:off x="29326" y="3754228"/>
                <a:ext cx="701694"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65A265F7-F9E0-4C7A-BC62-ABB094BE6BFC}"/>
                  </a:ext>
                </a:extLst>
              </p:cNvPr>
              <p:cNvCxnSpPr>
                <a:cxnSpLocks/>
              </p:cNvCxnSpPr>
              <p:nvPr/>
            </p:nvCxnSpPr>
            <p:spPr>
              <a:xfrm flipV="1">
                <a:off x="1994727" y="3739845"/>
                <a:ext cx="288032" cy="125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0EADA963-B52E-443C-83CE-79D018CC9453}"/>
                  </a:ext>
                </a:extLst>
              </p:cNvPr>
              <p:cNvCxnSpPr>
                <a:cxnSpLocks/>
              </p:cNvCxnSpPr>
              <p:nvPr/>
            </p:nvCxnSpPr>
            <p:spPr>
              <a:xfrm flipH="1">
                <a:off x="1796706" y="3739845"/>
                <a:ext cx="198021" cy="75489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F84340E7-030F-4AB8-A3F0-EF514E370E1D}"/>
                  </a:ext>
                </a:extLst>
              </p:cNvPr>
              <p:cNvCxnSpPr>
                <a:cxnSpLocks/>
              </p:cNvCxnSpPr>
              <p:nvPr/>
            </p:nvCxnSpPr>
            <p:spPr>
              <a:xfrm>
                <a:off x="731020" y="3739845"/>
                <a:ext cx="173726" cy="76927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4" name="Connecteur droit 53">
              <a:extLst>
                <a:ext uri="{FF2B5EF4-FFF2-40B4-BE49-F238E27FC236}">
                  <a16:creationId xmlns:a16="http://schemas.microsoft.com/office/drawing/2014/main" id="{1144E474-0AAB-4C43-A3B3-747459788801}"/>
                </a:ext>
              </a:extLst>
            </p:cNvPr>
            <p:cNvCxnSpPr>
              <a:cxnSpLocks/>
            </p:cNvCxnSpPr>
            <p:nvPr/>
          </p:nvCxnSpPr>
          <p:spPr>
            <a:xfrm>
              <a:off x="3379762" y="6669360"/>
              <a:ext cx="4839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0EFF02A-6C25-4C99-B012-0692D128CE95}"/>
                </a:ext>
              </a:extLst>
            </p:cNvPr>
            <p:cNvSpPr/>
            <p:nvPr/>
          </p:nvSpPr>
          <p:spPr>
            <a:xfrm>
              <a:off x="6640689" y="4407146"/>
              <a:ext cx="1551740" cy="1308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 name="Connecteur droit 55">
              <a:extLst>
                <a:ext uri="{FF2B5EF4-FFF2-40B4-BE49-F238E27FC236}">
                  <a16:creationId xmlns:a16="http://schemas.microsoft.com/office/drawing/2014/main" id="{0D3D0FA1-637C-4BCA-9454-4F1A483390D8}"/>
                </a:ext>
              </a:extLst>
            </p:cNvPr>
            <p:cNvCxnSpPr/>
            <p:nvPr/>
          </p:nvCxnSpPr>
          <p:spPr>
            <a:xfrm>
              <a:off x="6468378" y="5840639"/>
              <a:ext cx="0" cy="936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79133817-A9AA-4A8E-A248-12405A0569AA}"/>
                </a:ext>
              </a:extLst>
            </p:cNvPr>
            <p:cNvCxnSpPr/>
            <p:nvPr/>
          </p:nvCxnSpPr>
          <p:spPr>
            <a:xfrm>
              <a:off x="6468378" y="6776744"/>
              <a:ext cx="168337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1" name="Groupe 60">
              <a:extLst>
                <a:ext uri="{FF2B5EF4-FFF2-40B4-BE49-F238E27FC236}">
                  <a16:creationId xmlns:a16="http://schemas.microsoft.com/office/drawing/2014/main" id="{7889BE51-CF9B-4FBE-A7E3-9DB852A33BDC}"/>
                </a:ext>
              </a:extLst>
            </p:cNvPr>
            <p:cNvGrpSpPr/>
            <p:nvPr/>
          </p:nvGrpSpPr>
          <p:grpSpPr>
            <a:xfrm>
              <a:off x="6405046" y="806873"/>
              <a:ext cx="2088236" cy="556364"/>
              <a:chOff x="4151782" y="2132856"/>
              <a:chExt cx="2088236" cy="504056"/>
            </a:xfrm>
          </p:grpSpPr>
          <p:sp>
            <p:nvSpPr>
              <p:cNvPr id="62" name="Ellipse 61">
                <a:extLst>
                  <a:ext uri="{FF2B5EF4-FFF2-40B4-BE49-F238E27FC236}">
                    <a16:creationId xmlns:a16="http://schemas.microsoft.com/office/drawing/2014/main" id="{1B642633-5C6F-41DC-92FC-F413560097F8}"/>
                  </a:ext>
                </a:extLst>
              </p:cNvPr>
              <p:cNvSpPr/>
              <p:nvPr/>
            </p:nvSpPr>
            <p:spPr>
              <a:xfrm>
                <a:off x="4943872" y="213285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08C7E263-CE26-43DC-BC03-86D0D61626FD}"/>
                  </a:ext>
                </a:extLst>
              </p:cNvPr>
              <p:cNvSpPr/>
              <p:nvPr/>
            </p:nvSpPr>
            <p:spPr>
              <a:xfrm>
                <a:off x="5519936" y="2191688"/>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04F23C63-6A8B-4E3E-AE97-9610F71E96F8}"/>
                  </a:ext>
                </a:extLst>
              </p:cNvPr>
              <p:cNvSpPr/>
              <p:nvPr/>
            </p:nvSpPr>
            <p:spPr>
              <a:xfrm>
                <a:off x="4151782" y="2216029"/>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69" name="Connecteur droit 68">
              <a:extLst>
                <a:ext uri="{FF2B5EF4-FFF2-40B4-BE49-F238E27FC236}">
                  <a16:creationId xmlns:a16="http://schemas.microsoft.com/office/drawing/2014/main" id="{19AAF76B-9DF2-4147-B68F-BEA3BE4D99B7}"/>
                </a:ext>
              </a:extLst>
            </p:cNvPr>
            <p:cNvCxnSpPr>
              <a:cxnSpLocks/>
            </p:cNvCxnSpPr>
            <p:nvPr/>
          </p:nvCxnSpPr>
          <p:spPr>
            <a:xfrm>
              <a:off x="6117531" y="3573579"/>
              <a:ext cx="701694"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2BA6BD87-A1EF-4379-A729-3F1FA6C148F8}"/>
                </a:ext>
              </a:extLst>
            </p:cNvPr>
            <p:cNvCxnSpPr>
              <a:cxnSpLocks/>
            </p:cNvCxnSpPr>
            <p:nvPr/>
          </p:nvCxnSpPr>
          <p:spPr>
            <a:xfrm flipV="1">
              <a:off x="8082932" y="3559196"/>
              <a:ext cx="288032" cy="125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0B6219CF-4EB1-4D9C-A526-0DFAD248DF80}"/>
                </a:ext>
              </a:extLst>
            </p:cNvPr>
            <p:cNvCxnSpPr>
              <a:cxnSpLocks/>
            </p:cNvCxnSpPr>
            <p:nvPr/>
          </p:nvCxnSpPr>
          <p:spPr>
            <a:xfrm flipH="1">
              <a:off x="7884911" y="3559196"/>
              <a:ext cx="198021" cy="75489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9167EE8C-18F9-4A19-B27C-53A07B74F8A9}"/>
                </a:ext>
              </a:extLst>
            </p:cNvPr>
            <p:cNvCxnSpPr>
              <a:cxnSpLocks/>
            </p:cNvCxnSpPr>
            <p:nvPr/>
          </p:nvCxnSpPr>
          <p:spPr>
            <a:xfrm>
              <a:off x="6819225" y="3559196"/>
              <a:ext cx="173726" cy="76927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5664B51A-7702-428C-A6EF-687579D1C2C9}"/>
                </a:ext>
              </a:extLst>
            </p:cNvPr>
            <p:cNvCxnSpPr/>
            <p:nvPr/>
          </p:nvCxnSpPr>
          <p:spPr>
            <a:xfrm>
              <a:off x="6468378" y="6632727"/>
              <a:ext cx="6032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9CE4B799-81A0-4BB0-9A1E-27430F4C5EE5}"/>
                </a:ext>
              </a:extLst>
            </p:cNvPr>
            <p:cNvSpPr/>
            <p:nvPr/>
          </p:nvSpPr>
          <p:spPr>
            <a:xfrm>
              <a:off x="9785896" y="4404399"/>
              <a:ext cx="1551740" cy="13080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5" name="Connecteur droit 74">
              <a:extLst>
                <a:ext uri="{FF2B5EF4-FFF2-40B4-BE49-F238E27FC236}">
                  <a16:creationId xmlns:a16="http://schemas.microsoft.com/office/drawing/2014/main" id="{4EC4D98A-3A96-4876-83EF-59370DC50847}"/>
                </a:ext>
              </a:extLst>
            </p:cNvPr>
            <p:cNvCxnSpPr/>
            <p:nvPr/>
          </p:nvCxnSpPr>
          <p:spPr>
            <a:xfrm>
              <a:off x="9613585" y="5837892"/>
              <a:ext cx="0" cy="936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33DAA35E-6AB0-4400-8621-0F0400D9851D}"/>
                </a:ext>
              </a:extLst>
            </p:cNvPr>
            <p:cNvCxnSpPr/>
            <p:nvPr/>
          </p:nvCxnSpPr>
          <p:spPr>
            <a:xfrm>
              <a:off x="9613585" y="6773997"/>
              <a:ext cx="168337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0" name="Groupe 79">
              <a:extLst>
                <a:ext uri="{FF2B5EF4-FFF2-40B4-BE49-F238E27FC236}">
                  <a16:creationId xmlns:a16="http://schemas.microsoft.com/office/drawing/2014/main" id="{77951292-6768-4D24-930B-7FA28D58799D}"/>
                </a:ext>
              </a:extLst>
            </p:cNvPr>
            <p:cNvGrpSpPr/>
            <p:nvPr/>
          </p:nvGrpSpPr>
          <p:grpSpPr>
            <a:xfrm>
              <a:off x="9563263" y="736485"/>
              <a:ext cx="2088236" cy="504056"/>
              <a:chOff x="4151782" y="2132856"/>
              <a:chExt cx="2088236" cy="504056"/>
            </a:xfrm>
          </p:grpSpPr>
          <p:sp>
            <p:nvSpPr>
              <p:cNvPr id="81" name="Ellipse 80">
                <a:extLst>
                  <a:ext uri="{FF2B5EF4-FFF2-40B4-BE49-F238E27FC236}">
                    <a16:creationId xmlns:a16="http://schemas.microsoft.com/office/drawing/2014/main" id="{BE7C2FC9-2FEE-476E-87ED-E46126E1C31F}"/>
                  </a:ext>
                </a:extLst>
              </p:cNvPr>
              <p:cNvSpPr/>
              <p:nvPr/>
            </p:nvSpPr>
            <p:spPr>
              <a:xfrm>
                <a:off x="4943872" y="213285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a:extLst>
                  <a:ext uri="{FF2B5EF4-FFF2-40B4-BE49-F238E27FC236}">
                    <a16:creationId xmlns:a16="http://schemas.microsoft.com/office/drawing/2014/main" id="{91FB9DF1-4DA1-4D24-B5B9-61178F82900E}"/>
                  </a:ext>
                </a:extLst>
              </p:cNvPr>
              <p:cNvSpPr/>
              <p:nvPr/>
            </p:nvSpPr>
            <p:spPr>
              <a:xfrm>
                <a:off x="5519936" y="2191688"/>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4F7554E9-0483-467E-8F13-8EC329B2C8B2}"/>
                  </a:ext>
                </a:extLst>
              </p:cNvPr>
              <p:cNvSpPr/>
              <p:nvPr/>
            </p:nvSpPr>
            <p:spPr>
              <a:xfrm>
                <a:off x="4151782" y="2216029"/>
                <a:ext cx="7200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92" name="Connecteur droit 91">
              <a:extLst>
                <a:ext uri="{FF2B5EF4-FFF2-40B4-BE49-F238E27FC236}">
                  <a16:creationId xmlns:a16="http://schemas.microsoft.com/office/drawing/2014/main" id="{23F24BF1-23E8-47F1-B977-8F45A747397F}"/>
                </a:ext>
              </a:extLst>
            </p:cNvPr>
            <p:cNvCxnSpPr/>
            <p:nvPr/>
          </p:nvCxnSpPr>
          <p:spPr>
            <a:xfrm>
              <a:off x="9613585" y="6629980"/>
              <a:ext cx="6032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1C9A8D91-1B1E-4556-BA46-4B3649F0B9D0}"/>
                </a:ext>
              </a:extLst>
            </p:cNvPr>
            <p:cNvSpPr/>
            <p:nvPr/>
          </p:nvSpPr>
          <p:spPr>
            <a:xfrm>
              <a:off x="3766997" y="4511364"/>
              <a:ext cx="1121892" cy="1130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5" name="Connecteur droit 94">
              <a:extLst>
                <a:ext uri="{FF2B5EF4-FFF2-40B4-BE49-F238E27FC236}">
                  <a16:creationId xmlns:a16="http://schemas.microsoft.com/office/drawing/2014/main" id="{D3A1AF1B-647D-40C8-9ED6-3050D7A55F12}"/>
                </a:ext>
              </a:extLst>
            </p:cNvPr>
            <p:cNvCxnSpPr>
              <a:cxnSpLocks/>
            </p:cNvCxnSpPr>
            <p:nvPr/>
          </p:nvCxnSpPr>
          <p:spPr>
            <a:xfrm flipV="1">
              <a:off x="3863752" y="6305944"/>
              <a:ext cx="223504" cy="363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803EEF90-CE50-4491-BAD2-9BA7DE4CAAD6}"/>
                </a:ext>
              </a:extLst>
            </p:cNvPr>
            <p:cNvCxnSpPr>
              <a:cxnSpLocks/>
            </p:cNvCxnSpPr>
            <p:nvPr/>
          </p:nvCxnSpPr>
          <p:spPr>
            <a:xfrm flipV="1">
              <a:off x="7057595" y="6062367"/>
              <a:ext cx="349733" cy="5683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72920FE2-0EF1-4C0E-9B97-9E1355AD3410}"/>
                </a:ext>
              </a:extLst>
            </p:cNvPr>
            <p:cNvCxnSpPr>
              <a:cxnSpLocks/>
            </p:cNvCxnSpPr>
            <p:nvPr/>
          </p:nvCxnSpPr>
          <p:spPr>
            <a:xfrm>
              <a:off x="7393293" y="6068667"/>
              <a:ext cx="70859" cy="782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79493C84-7318-403C-BE63-8B9AC3C7B211}"/>
                </a:ext>
              </a:extLst>
            </p:cNvPr>
            <p:cNvCxnSpPr/>
            <p:nvPr/>
          </p:nvCxnSpPr>
          <p:spPr>
            <a:xfrm>
              <a:off x="9613584" y="6632007"/>
              <a:ext cx="6032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7B38AD96-EE14-450C-AA64-4C31B00A08FC}"/>
                </a:ext>
              </a:extLst>
            </p:cNvPr>
            <p:cNvCxnSpPr>
              <a:cxnSpLocks/>
            </p:cNvCxnSpPr>
            <p:nvPr/>
          </p:nvCxnSpPr>
          <p:spPr>
            <a:xfrm flipV="1">
              <a:off x="10202801" y="6061647"/>
              <a:ext cx="349733" cy="5683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38EE6F8C-F9AF-49C6-89C4-AE6B58C65590}"/>
                </a:ext>
              </a:extLst>
            </p:cNvPr>
            <p:cNvCxnSpPr>
              <a:cxnSpLocks/>
            </p:cNvCxnSpPr>
            <p:nvPr/>
          </p:nvCxnSpPr>
          <p:spPr>
            <a:xfrm>
              <a:off x="10538499" y="6067947"/>
              <a:ext cx="382037" cy="5620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753CD9DC-4DC2-4340-8232-800535FDB5D4}"/>
                </a:ext>
              </a:extLst>
            </p:cNvPr>
            <p:cNvGrpSpPr/>
            <p:nvPr/>
          </p:nvGrpSpPr>
          <p:grpSpPr>
            <a:xfrm>
              <a:off x="848029" y="1200195"/>
              <a:ext cx="1008112" cy="2309076"/>
              <a:chOff x="848029" y="1200195"/>
              <a:chExt cx="1008112" cy="2309076"/>
            </a:xfrm>
          </p:grpSpPr>
          <p:sp>
            <p:nvSpPr>
              <p:cNvPr id="3" name="Ellipse 2">
                <a:extLst>
                  <a:ext uri="{FF2B5EF4-FFF2-40B4-BE49-F238E27FC236}">
                    <a16:creationId xmlns:a16="http://schemas.microsoft.com/office/drawing/2014/main" id="{E92CA74C-C5A3-40B8-8376-FBB12428179C}"/>
                  </a:ext>
                </a:extLst>
              </p:cNvPr>
              <p:cNvSpPr/>
              <p:nvPr/>
            </p:nvSpPr>
            <p:spPr>
              <a:xfrm>
                <a:off x="848029" y="3358466"/>
                <a:ext cx="1008112" cy="150805"/>
              </a:xfrm>
              <a:prstGeom prst="ellips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A050F8A7-D27E-4A7A-BE88-BC0D1A0E147C}"/>
                  </a:ext>
                </a:extLst>
              </p:cNvPr>
              <p:cNvSpPr/>
              <p:nvPr/>
            </p:nvSpPr>
            <p:spPr>
              <a:xfrm>
                <a:off x="848029" y="1200195"/>
                <a:ext cx="1008112" cy="223224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a:extLst>
                <a:ext uri="{FF2B5EF4-FFF2-40B4-BE49-F238E27FC236}">
                  <a16:creationId xmlns:a16="http://schemas.microsoft.com/office/drawing/2014/main" id="{5FADE981-B6DE-4854-B184-1942D69A949D}"/>
                </a:ext>
              </a:extLst>
            </p:cNvPr>
            <p:cNvGrpSpPr/>
            <p:nvPr/>
          </p:nvGrpSpPr>
          <p:grpSpPr>
            <a:xfrm>
              <a:off x="3718212" y="1181976"/>
              <a:ext cx="1318680" cy="2616765"/>
              <a:chOff x="3718212" y="1181976"/>
              <a:chExt cx="1318680" cy="2616765"/>
            </a:xfrm>
          </p:grpSpPr>
          <p:sp>
            <p:nvSpPr>
              <p:cNvPr id="38" name="Ellipse 37">
                <a:extLst>
                  <a:ext uri="{FF2B5EF4-FFF2-40B4-BE49-F238E27FC236}">
                    <a16:creationId xmlns:a16="http://schemas.microsoft.com/office/drawing/2014/main" id="{3675D9CE-1D4D-4213-9CBB-FE6A8ABDC40F}"/>
                  </a:ext>
                </a:extLst>
              </p:cNvPr>
              <p:cNvSpPr/>
              <p:nvPr/>
            </p:nvSpPr>
            <p:spPr>
              <a:xfrm>
                <a:off x="3718212" y="3627841"/>
                <a:ext cx="1318680" cy="170900"/>
              </a:xfrm>
              <a:prstGeom prst="ellips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Triangle isocèle 36">
                <a:extLst>
                  <a:ext uri="{FF2B5EF4-FFF2-40B4-BE49-F238E27FC236}">
                    <a16:creationId xmlns:a16="http://schemas.microsoft.com/office/drawing/2014/main" id="{01EFBA66-1EEB-41E4-B20A-3543C3084CA1}"/>
                  </a:ext>
                </a:extLst>
              </p:cNvPr>
              <p:cNvSpPr/>
              <p:nvPr/>
            </p:nvSpPr>
            <p:spPr>
              <a:xfrm>
                <a:off x="3718212" y="1181976"/>
                <a:ext cx="1318680" cy="252970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2FBDA2EF-6DE4-45F5-A6C8-E3D463C9A180}"/>
                </a:ext>
              </a:extLst>
            </p:cNvPr>
            <p:cNvGrpSpPr/>
            <p:nvPr/>
          </p:nvGrpSpPr>
          <p:grpSpPr>
            <a:xfrm>
              <a:off x="6782840" y="1252739"/>
              <a:ext cx="1300091" cy="2533465"/>
              <a:chOff x="6782840" y="1252739"/>
              <a:chExt cx="1300091" cy="2630774"/>
            </a:xfrm>
          </p:grpSpPr>
          <p:sp>
            <p:nvSpPr>
              <p:cNvPr id="60" name="Ellipse 59">
                <a:extLst>
                  <a:ext uri="{FF2B5EF4-FFF2-40B4-BE49-F238E27FC236}">
                    <a16:creationId xmlns:a16="http://schemas.microsoft.com/office/drawing/2014/main" id="{F712CC35-B60A-48FC-A7E2-DFF7A5EDF6BE}"/>
                  </a:ext>
                </a:extLst>
              </p:cNvPr>
              <p:cNvSpPr/>
              <p:nvPr/>
            </p:nvSpPr>
            <p:spPr>
              <a:xfrm>
                <a:off x="6782840" y="3711698"/>
                <a:ext cx="1300091" cy="171815"/>
              </a:xfrm>
              <a:prstGeom prst="ellips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Triangle isocèle 58">
                <a:extLst>
                  <a:ext uri="{FF2B5EF4-FFF2-40B4-BE49-F238E27FC236}">
                    <a16:creationId xmlns:a16="http://schemas.microsoft.com/office/drawing/2014/main" id="{9ADC568F-4A61-4AED-A36F-32B999CD677D}"/>
                  </a:ext>
                </a:extLst>
              </p:cNvPr>
              <p:cNvSpPr/>
              <p:nvPr/>
            </p:nvSpPr>
            <p:spPr>
              <a:xfrm>
                <a:off x="6782840" y="1252739"/>
                <a:ext cx="1300091" cy="254324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C4B6B371-FC0E-4687-BB5B-8FD138B6F1BF}"/>
                </a:ext>
              </a:extLst>
            </p:cNvPr>
            <p:cNvGrpSpPr/>
            <p:nvPr/>
          </p:nvGrpSpPr>
          <p:grpSpPr>
            <a:xfrm>
              <a:off x="9785896" y="1169188"/>
              <a:ext cx="1638696" cy="2751332"/>
              <a:chOff x="9785896" y="1169188"/>
              <a:chExt cx="1638696" cy="2751332"/>
            </a:xfrm>
          </p:grpSpPr>
          <p:sp>
            <p:nvSpPr>
              <p:cNvPr id="79" name="Ellipse 78">
                <a:extLst>
                  <a:ext uri="{FF2B5EF4-FFF2-40B4-BE49-F238E27FC236}">
                    <a16:creationId xmlns:a16="http://schemas.microsoft.com/office/drawing/2014/main" id="{1FDFAC76-6A98-4E55-9CFB-65EAA1E4A2FC}"/>
                  </a:ext>
                </a:extLst>
              </p:cNvPr>
              <p:cNvSpPr/>
              <p:nvPr/>
            </p:nvSpPr>
            <p:spPr>
              <a:xfrm>
                <a:off x="9785896" y="3740831"/>
                <a:ext cx="1638696" cy="179689"/>
              </a:xfrm>
              <a:prstGeom prst="ellips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Triangle isocèle 77">
                <a:extLst>
                  <a:ext uri="{FF2B5EF4-FFF2-40B4-BE49-F238E27FC236}">
                    <a16:creationId xmlns:a16="http://schemas.microsoft.com/office/drawing/2014/main" id="{E0D030F3-5F93-4CA6-A5A8-D9CEA1BD8FFB}"/>
                  </a:ext>
                </a:extLst>
              </p:cNvPr>
              <p:cNvSpPr/>
              <p:nvPr/>
            </p:nvSpPr>
            <p:spPr>
              <a:xfrm>
                <a:off x="9785896" y="1169188"/>
                <a:ext cx="1638696" cy="2659789"/>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3" name="Ellipse 92">
              <a:extLst>
                <a:ext uri="{FF2B5EF4-FFF2-40B4-BE49-F238E27FC236}">
                  <a16:creationId xmlns:a16="http://schemas.microsoft.com/office/drawing/2014/main" id="{AAB088B1-E6B8-46AD-8C37-7DE51A77A6AC}"/>
                </a:ext>
              </a:extLst>
            </p:cNvPr>
            <p:cNvSpPr/>
            <p:nvPr/>
          </p:nvSpPr>
          <p:spPr>
            <a:xfrm>
              <a:off x="778771" y="4493982"/>
              <a:ext cx="1121892" cy="1130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Ellipse 93">
              <a:extLst>
                <a:ext uri="{FF2B5EF4-FFF2-40B4-BE49-F238E27FC236}">
                  <a16:creationId xmlns:a16="http://schemas.microsoft.com/office/drawing/2014/main" id="{B51BE9AA-FA30-4D08-A694-E83F216F55E7}"/>
                </a:ext>
              </a:extLst>
            </p:cNvPr>
            <p:cNvSpPr/>
            <p:nvPr/>
          </p:nvSpPr>
          <p:spPr>
            <a:xfrm>
              <a:off x="6869432" y="4466589"/>
              <a:ext cx="1121892" cy="1130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16064430-770E-4507-BD7B-9858C5AFF326}"/>
                </a:ext>
              </a:extLst>
            </p:cNvPr>
            <p:cNvSpPr/>
            <p:nvPr/>
          </p:nvSpPr>
          <p:spPr>
            <a:xfrm>
              <a:off x="10024747" y="4511364"/>
              <a:ext cx="1121892" cy="1130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AC1A54A-956C-450D-A4E8-4D7EED7546F1}"/>
                </a:ext>
              </a:extLst>
            </p:cNvPr>
            <p:cNvSpPr/>
            <p:nvPr/>
          </p:nvSpPr>
          <p:spPr>
            <a:xfrm>
              <a:off x="4048790" y="4815336"/>
              <a:ext cx="558305" cy="5578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a:extLst>
                <a:ext uri="{FF2B5EF4-FFF2-40B4-BE49-F238E27FC236}">
                  <a16:creationId xmlns:a16="http://schemas.microsoft.com/office/drawing/2014/main" id="{62117B6D-A983-4184-B640-14C40F7EC3D4}"/>
                </a:ext>
              </a:extLst>
            </p:cNvPr>
            <p:cNvSpPr/>
            <p:nvPr/>
          </p:nvSpPr>
          <p:spPr>
            <a:xfrm>
              <a:off x="6831950" y="4456131"/>
              <a:ext cx="1181688" cy="11807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rapèze 67">
              <a:extLst>
                <a:ext uri="{FF2B5EF4-FFF2-40B4-BE49-F238E27FC236}">
                  <a16:creationId xmlns:a16="http://schemas.microsoft.com/office/drawing/2014/main" id="{FA770183-040F-4882-B8E5-ACE0FB0CF87A}"/>
                </a:ext>
              </a:extLst>
            </p:cNvPr>
            <p:cNvSpPr/>
            <p:nvPr/>
          </p:nvSpPr>
          <p:spPr>
            <a:xfrm rot="10800000">
              <a:off x="6855613" y="3752407"/>
              <a:ext cx="1169746" cy="576064"/>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a:extLst>
                <a:ext uri="{FF2B5EF4-FFF2-40B4-BE49-F238E27FC236}">
                  <a16:creationId xmlns:a16="http://schemas.microsoft.com/office/drawing/2014/main" id="{93D77BF7-4FF5-41D0-99A3-F6557131B100}"/>
                </a:ext>
              </a:extLst>
            </p:cNvPr>
            <p:cNvSpPr/>
            <p:nvPr/>
          </p:nvSpPr>
          <p:spPr>
            <a:xfrm>
              <a:off x="6879698" y="4495818"/>
              <a:ext cx="1096583" cy="1095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5" name="Groupe 84">
              <a:extLst>
                <a:ext uri="{FF2B5EF4-FFF2-40B4-BE49-F238E27FC236}">
                  <a16:creationId xmlns:a16="http://schemas.microsoft.com/office/drawing/2014/main" id="{C3ABD2A2-DAA0-41CA-9D95-38825A4E8429}"/>
                </a:ext>
              </a:extLst>
            </p:cNvPr>
            <p:cNvGrpSpPr/>
            <p:nvPr/>
          </p:nvGrpSpPr>
          <p:grpSpPr>
            <a:xfrm>
              <a:off x="9262738" y="3556449"/>
              <a:ext cx="2253433" cy="769275"/>
              <a:chOff x="29326" y="3739845"/>
              <a:chExt cx="2253433" cy="769275"/>
            </a:xfrm>
          </p:grpSpPr>
          <p:sp>
            <p:nvSpPr>
              <p:cNvPr id="87" name="Trapèze 86">
                <a:extLst>
                  <a:ext uri="{FF2B5EF4-FFF2-40B4-BE49-F238E27FC236}">
                    <a16:creationId xmlns:a16="http://schemas.microsoft.com/office/drawing/2014/main" id="{E92CC684-A8CA-4D59-A6CB-0B5E6F9AFC64}"/>
                  </a:ext>
                </a:extLst>
              </p:cNvPr>
              <p:cNvSpPr/>
              <p:nvPr/>
            </p:nvSpPr>
            <p:spPr>
              <a:xfrm rot="10800000">
                <a:off x="767408" y="3933056"/>
                <a:ext cx="1169746" cy="576064"/>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8" name="Connecteur droit 87">
                <a:extLst>
                  <a:ext uri="{FF2B5EF4-FFF2-40B4-BE49-F238E27FC236}">
                    <a16:creationId xmlns:a16="http://schemas.microsoft.com/office/drawing/2014/main" id="{921B0DBF-0C52-4AEC-A6AE-5C8A682492F3}"/>
                  </a:ext>
                </a:extLst>
              </p:cNvPr>
              <p:cNvCxnSpPr>
                <a:cxnSpLocks/>
              </p:cNvCxnSpPr>
              <p:nvPr/>
            </p:nvCxnSpPr>
            <p:spPr>
              <a:xfrm>
                <a:off x="29326" y="3754228"/>
                <a:ext cx="701694"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37BE7DF9-4010-4E81-A37B-2F98569C7268}"/>
                  </a:ext>
                </a:extLst>
              </p:cNvPr>
              <p:cNvCxnSpPr>
                <a:cxnSpLocks/>
              </p:cNvCxnSpPr>
              <p:nvPr/>
            </p:nvCxnSpPr>
            <p:spPr>
              <a:xfrm flipV="1">
                <a:off x="1994727" y="3739845"/>
                <a:ext cx="288032" cy="125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8F56A3E5-78F8-4E97-A4EF-B1B1880E053D}"/>
                  </a:ext>
                </a:extLst>
              </p:cNvPr>
              <p:cNvCxnSpPr>
                <a:cxnSpLocks/>
              </p:cNvCxnSpPr>
              <p:nvPr/>
            </p:nvCxnSpPr>
            <p:spPr>
              <a:xfrm flipH="1">
                <a:off x="1796706" y="3739845"/>
                <a:ext cx="198021" cy="75489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AEC6AD37-0875-433F-8FF2-0E0CC08EEA47}"/>
                  </a:ext>
                </a:extLst>
              </p:cNvPr>
              <p:cNvCxnSpPr>
                <a:cxnSpLocks/>
              </p:cNvCxnSpPr>
              <p:nvPr/>
            </p:nvCxnSpPr>
            <p:spPr>
              <a:xfrm>
                <a:off x="731020" y="3739845"/>
                <a:ext cx="173726" cy="76927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4" name="Connecteur droit 13">
              <a:extLst>
                <a:ext uri="{FF2B5EF4-FFF2-40B4-BE49-F238E27FC236}">
                  <a16:creationId xmlns:a16="http://schemas.microsoft.com/office/drawing/2014/main" id="{8D5FC436-84AD-4CCF-98E5-A1CB5869EF1D}"/>
                </a:ext>
              </a:extLst>
            </p:cNvPr>
            <p:cNvCxnSpPr/>
            <p:nvPr/>
          </p:nvCxnSpPr>
          <p:spPr>
            <a:xfrm>
              <a:off x="619662" y="6669360"/>
              <a:ext cx="10077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5FC02D31-B3C0-46B8-8DAE-83C52DAFD4A6}"/>
                </a:ext>
              </a:extLst>
            </p:cNvPr>
            <p:cNvCxnSpPr>
              <a:cxnSpLocks/>
            </p:cNvCxnSpPr>
            <p:nvPr/>
          </p:nvCxnSpPr>
          <p:spPr>
            <a:xfrm flipV="1">
              <a:off x="4064906" y="6301692"/>
              <a:ext cx="22350" cy="363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9E9CA91A-1228-4411-B08D-80C72B017FCB}"/>
                </a:ext>
              </a:extLst>
            </p:cNvPr>
            <p:cNvCxnSpPr>
              <a:cxnSpLocks/>
            </p:cNvCxnSpPr>
            <p:nvPr/>
          </p:nvCxnSpPr>
          <p:spPr>
            <a:xfrm>
              <a:off x="7464152" y="6146913"/>
              <a:ext cx="35978" cy="37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2DBB408B-F249-4F55-BD08-A7854E636F2E}"/>
                </a:ext>
              </a:extLst>
            </p:cNvPr>
            <p:cNvCxnSpPr>
              <a:cxnSpLocks/>
            </p:cNvCxnSpPr>
            <p:nvPr/>
          </p:nvCxnSpPr>
          <p:spPr>
            <a:xfrm>
              <a:off x="10879117" y="6572846"/>
              <a:ext cx="41419" cy="571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743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How </a:t>
            </a:r>
            <a:r>
              <a:rPr lang="fr-FR" dirty="0" err="1"/>
              <a:t>does</a:t>
            </a:r>
            <a:r>
              <a:rPr lang="fr-FR" dirty="0"/>
              <a:t> </a:t>
            </a:r>
            <a:r>
              <a:rPr lang="fr-FR" dirty="0" err="1"/>
              <a:t>it</a:t>
            </a:r>
            <a:r>
              <a:rPr lang="fr-FR" dirty="0"/>
              <a:t> </a:t>
            </a:r>
            <a:r>
              <a:rPr lang="fr-FR" dirty="0" err="1"/>
              <a:t>work</a:t>
            </a:r>
            <a:r>
              <a:rPr lang="fr-FR" dirty="0"/>
              <a:t>?	</a:t>
            </a:r>
          </a:p>
        </p:txBody>
      </p:sp>
      <p:sp>
        <p:nvSpPr>
          <p:cNvPr id="3" name="Espace réservé du texte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BCDB02C-A755-40F6-8AF5-42A83F72D144}" type="slidenum">
              <a:rPr lang="fr-FR" smtClean="0"/>
              <a:pPr/>
              <a:t>2</a:t>
            </a:fld>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54ECE-84CE-4DDA-90EC-A81F6E21C149}"/>
              </a:ext>
            </a:extLst>
          </p:cNvPr>
          <p:cNvSpPr>
            <a:spLocks noGrp="1"/>
          </p:cNvSpPr>
          <p:nvPr>
            <p:ph type="title"/>
          </p:nvPr>
        </p:nvSpPr>
        <p:spPr/>
        <p:txBody>
          <a:bodyPr>
            <a:normAutofit fontScale="90000"/>
          </a:bodyPr>
          <a:lstStyle/>
          <a:p>
            <a:pPr>
              <a:tabLst>
                <a:tab pos="11747500" algn="r"/>
              </a:tabLst>
            </a:pPr>
            <a:r>
              <a:rPr lang="en-US" dirty="0"/>
              <a:t>Observation </a:t>
            </a:r>
            <a:r>
              <a:rPr lang="en-US" dirty="0" err="1"/>
              <a:t>wrt</a:t>
            </a:r>
            <a:r>
              <a:rPr lang="en-US" dirty="0"/>
              <a:t> river-crossing geometry	</a:t>
            </a:r>
          </a:p>
        </p:txBody>
      </p:sp>
      <p:sp>
        <p:nvSpPr>
          <p:cNvPr id="3" name="Espace réservé du contenu 2">
            <a:extLst>
              <a:ext uri="{FF2B5EF4-FFF2-40B4-BE49-F238E27FC236}">
                <a16:creationId xmlns:a16="http://schemas.microsoft.com/office/drawing/2014/main" id="{C01B0238-9FBD-41EF-83B8-DED3DBEBD38F}"/>
              </a:ext>
            </a:extLst>
          </p:cNvPr>
          <p:cNvSpPr>
            <a:spLocks noGrp="1"/>
          </p:cNvSpPr>
          <p:nvPr>
            <p:ph idx="1"/>
          </p:nvPr>
        </p:nvSpPr>
        <p:spPr>
          <a:xfrm>
            <a:off x="6816080" y="908720"/>
            <a:ext cx="5375920" cy="5400600"/>
          </a:xfrm>
        </p:spPr>
        <p:txBody>
          <a:bodyPr/>
          <a:lstStyle/>
          <a:p>
            <a:r>
              <a:rPr lang="en-US" dirty="0"/>
              <a:t>For SAR altimetry, the orientation of the measurements with respect to the river contours matters</a:t>
            </a:r>
          </a:p>
          <a:p>
            <a:r>
              <a:rPr lang="en-US" dirty="0"/>
              <a:t>Depending if it is a perpendicular crossing (top), side-way (middle) or along-track (bottom), the waveform will be different.</a:t>
            </a:r>
          </a:p>
        </p:txBody>
      </p:sp>
      <p:pic>
        <p:nvPicPr>
          <p:cNvPr id="5" name="Image 4">
            <a:extLst>
              <a:ext uri="{FF2B5EF4-FFF2-40B4-BE49-F238E27FC236}">
                <a16:creationId xmlns:a16="http://schemas.microsoft.com/office/drawing/2014/main" id="{BEDB2995-AC09-456A-9205-6FAD67D8F7E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28" y="908720"/>
            <a:ext cx="6596380" cy="1838325"/>
          </a:xfrm>
          <a:prstGeom prst="rect">
            <a:avLst/>
          </a:prstGeom>
          <a:noFill/>
        </p:spPr>
      </p:pic>
      <p:pic>
        <p:nvPicPr>
          <p:cNvPr id="6" name="Image 5">
            <a:extLst>
              <a:ext uri="{FF2B5EF4-FFF2-40B4-BE49-F238E27FC236}">
                <a16:creationId xmlns:a16="http://schemas.microsoft.com/office/drawing/2014/main" id="{3409ADE8-BBDB-4227-B248-F052A9D8EC7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43" y="2747045"/>
            <a:ext cx="6610350" cy="1841500"/>
          </a:xfrm>
          <a:prstGeom prst="rect">
            <a:avLst/>
          </a:prstGeom>
          <a:noFill/>
        </p:spPr>
      </p:pic>
      <p:pic>
        <p:nvPicPr>
          <p:cNvPr id="7" name="Image 6">
            <a:extLst>
              <a:ext uri="{FF2B5EF4-FFF2-40B4-BE49-F238E27FC236}">
                <a16:creationId xmlns:a16="http://schemas.microsoft.com/office/drawing/2014/main" id="{BD332E28-2135-4B42-BAD7-6B6DC9DF9422}"/>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628853"/>
            <a:ext cx="6610350" cy="1841500"/>
          </a:xfrm>
          <a:prstGeom prst="rect">
            <a:avLst/>
          </a:prstGeom>
          <a:noFill/>
        </p:spPr>
      </p:pic>
      <p:sp>
        <p:nvSpPr>
          <p:cNvPr id="8" name="ZoneTexte 7">
            <a:extLst>
              <a:ext uri="{FF2B5EF4-FFF2-40B4-BE49-F238E27FC236}">
                <a16:creationId xmlns:a16="http://schemas.microsoft.com/office/drawing/2014/main" id="{DCA8D638-5F7C-43B3-86B5-62AD296F6D0F}"/>
              </a:ext>
            </a:extLst>
          </p:cNvPr>
          <p:cNvSpPr txBox="1"/>
          <p:nvPr/>
        </p:nvSpPr>
        <p:spPr>
          <a:xfrm>
            <a:off x="80492" y="896986"/>
            <a:ext cx="1077539" cy="246221"/>
          </a:xfrm>
          <a:prstGeom prst="rect">
            <a:avLst/>
          </a:prstGeom>
          <a:noFill/>
        </p:spPr>
        <p:txBody>
          <a:bodyPr wrap="none" rtlCol="0">
            <a:spAutoFit/>
          </a:bodyPr>
          <a:lstStyle/>
          <a:p>
            <a:r>
              <a:rPr lang="fr-FR" sz="1000" dirty="0">
                <a:solidFill>
                  <a:schemeClr val="bg2">
                    <a:lumMod val="75000"/>
                  </a:schemeClr>
                </a:solidFill>
              </a:rPr>
              <a:t>© CLS/P. Thibaut</a:t>
            </a:r>
          </a:p>
        </p:txBody>
      </p:sp>
    </p:spTree>
    <p:extLst>
      <p:ext uri="{BB962C8B-B14F-4D97-AF65-F5344CB8AC3E}">
        <p14:creationId xmlns:p14="http://schemas.microsoft.com/office/powerpoint/2010/main" val="404743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E46A11-15AF-4194-9931-6C498487A353}"/>
              </a:ext>
            </a:extLst>
          </p:cNvPr>
          <p:cNvSpPr>
            <a:spLocks noGrp="1"/>
          </p:cNvSpPr>
          <p:nvPr>
            <p:ph type="title"/>
          </p:nvPr>
        </p:nvSpPr>
        <p:spPr/>
        <p:txBody>
          <a:bodyPr>
            <a:normAutofit fontScale="90000"/>
          </a:bodyPr>
          <a:lstStyle/>
          <a:p>
            <a:pPr>
              <a:tabLst>
                <a:tab pos="11658600" algn="l"/>
                <a:tab pos="11923713" algn="l"/>
              </a:tabLst>
            </a:pPr>
            <a:r>
              <a:rPr lang="en-US" dirty="0"/>
              <a:t>Reflections on the surrounding	</a:t>
            </a:r>
          </a:p>
        </p:txBody>
      </p:sp>
      <p:sp>
        <p:nvSpPr>
          <p:cNvPr id="4" name="Espace réservé du contenu 3">
            <a:extLst>
              <a:ext uri="{FF2B5EF4-FFF2-40B4-BE49-F238E27FC236}">
                <a16:creationId xmlns:a16="http://schemas.microsoft.com/office/drawing/2014/main" id="{66BD2A8D-AF1C-4BF2-9C28-11769C8D24E8}"/>
              </a:ext>
            </a:extLst>
          </p:cNvPr>
          <p:cNvSpPr>
            <a:spLocks noGrp="1"/>
          </p:cNvSpPr>
          <p:nvPr>
            <p:ph sz="half" idx="1"/>
          </p:nvPr>
        </p:nvSpPr>
        <p:spPr>
          <a:xfrm>
            <a:off x="335360" y="908721"/>
            <a:ext cx="6264696" cy="4975178"/>
          </a:xfrm>
        </p:spPr>
        <p:txBody>
          <a:bodyPr>
            <a:normAutofit lnSpcReduction="10000"/>
          </a:bodyPr>
          <a:lstStyle/>
          <a:p>
            <a:r>
              <a:rPr lang="en-GB" dirty="0"/>
              <a:t>when the altimeter continues to measure a reflective surface it has just flown over, despite no longer being above it, this results in a longer round-trip time for the wave, leading to an underestimation of the surface height measured by the altimeter (overestimation of the satellite-to-surface distance) (</a:t>
            </a:r>
            <a:r>
              <a:rPr lang="en-GB" i="1" dirty="0"/>
              <a:t>hooking</a:t>
            </a:r>
            <a:r>
              <a:rPr lang="en-GB" dirty="0"/>
              <a:t>)</a:t>
            </a:r>
          </a:p>
          <a:p>
            <a:r>
              <a:rPr lang="en-US" dirty="0"/>
              <a:t>Riverbanks &amp; other surfaces in the footprint can be good reflectors, leading to several peaks in the waveform (also braided rivers)</a:t>
            </a:r>
          </a:p>
        </p:txBody>
      </p:sp>
      <p:pic>
        <p:nvPicPr>
          <p:cNvPr id="7" name="Image 6">
            <a:extLst>
              <a:ext uri="{FF2B5EF4-FFF2-40B4-BE49-F238E27FC236}">
                <a16:creationId xmlns:a16="http://schemas.microsoft.com/office/drawing/2014/main" id="{4FBFB2EE-A669-4FB9-A92E-0784D99CCFB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0056" y="908721"/>
            <a:ext cx="5392420" cy="5424805"/>
          </a:xfrm>
          <a:prstGeom prst="rect">
            <a:avLst/>
          </a:prstGeom>
          <a:noFill/>
          <a:ln>
            <a:noFill/>
          </a:ln>
        </p:spPr>
      </p:pic>
      <p:sp>
        <p:nvSpPr>
          <p:cNvPr id="5" name="ZoneTexte 4">
            <a:extLst>
              <a:ext uri="{FF2B5EF4-FFF2-40B4-BE49-F238E27FC236}">
                <a16:creationId xmlns:a16="http://schemas.microsoft.com/office/drawing/2014/main" id="{1A61E8B4-82B0-4BD3-A442-62D4B1EE13FD}"/>
              </a:ext>
            </a:extLst>
          </p:cNvPr>
          <p:cNvSpPr txBox="1"/>
          <p:nvPr/>
        </p:nvSpPr>
        <p:spPr>
          <a:xfrm>
            <a:off x="6528048" y="4365104"/>
            <a:ext cx="1467068" cy="246221"/>
          </a:xfrm>
          <a:prstGeom prst="rect">
            <a:avLst/>
          </a:prstGeom>
          <a:noFill/>
        </p:spPr>
        <p:txBody>
          <a:bodyPr wrap="none" rtlCol="0">
            <a:spAutoFit/>
          </a:bodyPr>
          <a:lstStyle/>
          <a:p>
            <a:r>
              <a:rPr lang="fr-FR" sz="1000" dirty="0">
                <a:solidFill>
                  <a:schemeClr val="bg2">
                    <a:lumMod val="75000"/>
                  </a:schemeClr>
                </a:solidFill>
              </a:rPr>
              <a:t>© </a:t>
            </a:r>
            <a:r>
              <a:rPr lang="fr-FR" sz="1000" dirty="0" err="1">
                <a:solidFill>
                  <a:schemeClr val="bg2">
                    <a:lumMod val="75000"/>
                  </a:schemeClr>
                </a:solidFill>
              </a:rPr>
              <a:t>Cnes</a:t>
            </a:r>
            <a:r>
              <a:rPr lang="fr-FR" sz="1000" dirty="0">
                <a:solidFill>
                  <a:schemeClr val="bg2">
                    <a:lumMod val="75000"/>
                  </a:schemeClr>
                </a:solidFill>
              </a:rPr>
              <a:t>/Mira Production</a:t>
            </a:r>
          </a:p>
        </p:txBody>
      </p:sp>
    </p:spTree>
    <p:extLst>
      <p:ext uri="{BB962C8B-B14F-4D97-AF65-F5344CB8AC3E}">
        <p14:creationId xmlns:p14="http://schemas.microsoft.com/office/powerpoint/2010/main" val="409248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What</a:t>
            </a:r>
            <a:r>
              <a:rPr lang="fr-FR" dirty="0"/>
              <a:t> are </a:t>
            </a:r>
            <a:r>
              <a:rPr lang="fr-FR" dirty="0" err="1"/>
              <a:t>we</a:t>
            </a:r>
            <a:r>
              <a:rPr lang="fr-FR" dirty="0"/>
              <a:t> </a:t>
            </a:r>
            <a:r>
              <a:rPr lang="fr-FR" dirty="0" err="1"/>
              <a:t>observing</a:t>
            </a:r>
            <a:r>
              <a:rPr lang="fr-FR" dirty="0"/>
              <a:t>?</a:t>
            </a:r>
          </a:p>
        </p:txBody>
      </p:sp>
      <p:sp>
        <p:nvSpPr>
          <p:cNvPr id="7" name="Espace réservé du texte 6">
            <a:extLst>
              <a:ext uri="{FF2B5EF4-FFF2-40B4-BE49-F238E27FC236}">
                <a16:creationId xmlns:a16="http://schemas.microsoft.com/office/drawing/2014/main" id="{3938898B-C694-4D27-86F5-7278496FED6A}"/>
              </a:ext>
            </a:extLst>
          </p:cNvPr>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BCDB02C-A755-40F6-8AF5-42A83F72D144}" type="slidenum">
              <a:rPr lang="fr-FR" smtClean="0"/>
              <a:pPr/>
              <a:t>22</a:t>
            </a:fld>
            <a:endParaRPr lang="fr-FR" dirty="0"/>
          </a:p>
        </p:txBody>
      </p:sp>
    </p:spTree>
    <p:extLst>
      <p:ext uri="{BB962C8B-B14F-4D97-AF65-F5344CB8AC3E}">
        <p14:creationId xmlns:p14="http://schemas.microsoft.com/office/powerpoint/2010/main" val="58095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fontScale="90000"/>
          </a:bodyPr>
          <a:lstStyle/>
          <a:p>
            <a:pPr eaLnBrk="1" hangingPunct="1">
              <a:tabLst>
                <a:tab pos="11569700" algn="r"/>
              </a:tabLst>
            </a:pPr>
            <a:r>
              <a:rPr lang="en-GB" dirty="0"/>
              <a:t>Spatial scales	</a:t>
            </a:r>
            <a:endParaRPr lang="en-GB" sz="1400" dirty="0"/>
          </a:p>
        </p:txBody>
      </p:sp>
      <p:sp>
        <p:nvSpPr>
          <p:cNvPr id="2" name="Espace réservé du contenu 1">
            <a:extLst>
              <a:ext uri="{FF2B5EF4-FFF2-40B4-BE49-F238E27FC236}">
                <a16:creationId xmlns:a16="http://schemas.microsoft.com/office/drawing/2014/main" id="{77E9832D-E496-4C1A-BC91-B748386824AC}"/>
              </a:ext>
            </a:extLst>
          </p:cNvPr>
          <p:cNvSpPr>
            <a:spLocks noGrp="1"/>
          </p:cNvSpPr>
          <p:nvPr>
            <p:ph idx="1"/>
          </p:nvPr>
        </p:nvSpPr>
        <p:spPr/>
        <p:txBody>
          <a:bodyPr/>
          <a:lstStyle/>
          <a:p>
            <a:r>
              <a:rPr lang="en-US" dirty="0"/>
              <a:t>Not all the points on Earth are measured.  </a:t>
            </a:r>
          </a:p>
          <a:p>
            <a:r>
              <a:rPr lang="en-US" dirty="0"/>
              <a:t>Depending on the satellite, the measurement mesh is more or less tight. Using several satellites densifies the mesh.</a:t>
            </a:r>
          </a:p>
          <a:p>
            <a:r>
              <a:rPr lang="en-US" dirty="0"/>
              <a:t>Some rivers or lakes may never be measured</a:t>
            </a:r>
          </a:p>
        </p:txBody>
      </p:sp>
      <p:sp>
        <p:nvSpPr>
          <p:cNvPr id="8" name="ZoneTexte 7">
            <a:extLst>
              <a:ext uri="{FF2B5EF4-FFF2-40B4-BE49-F238E27FC236}">
                <a16:creationId xmlns:a16="http://schemas.microsoft.com/office/drawing/2014/main" id="{CC96811B-C192-4FBC-A7C7-50E87AF41600}"/>
              </a:ext>
            </a:extLst>
          </p:cNvPr>
          <p:cNvSpPr txBox="1"/>
          <p:nvPr/>
        </p:nvSpPr>
        <p:spPr>
          <a:xfrm>
            <a:off x="6580099" y="6011996"/>
            <a:ext cx="5277150" cy="369332"/>
          </a:xfrm>
          <a:prstGeom prst="rect">
            <a:avLst/>
          </a:prstGeom>
          <a:noFill/>
        </p:spPr>
        <p:txBody>
          <a:bodyPr wrap="none" rtlCol="0">
            <a:spAutoFit/>
          </a:bodyPr>
          <a:lstStyle/>
          <a:p>
            <a:r>
              <a:rPr lang="en-US" i="1" dirty="0"/>
              <a:t>Potential measurements over inland waters by Jason-3</a:t>
            </a:r>
          </a:p>
        </p:txBody>
      </p:sp>
      <p:sp>
        <p:nvSpPr>
          <p:cNvPr id="9" name="ZoneTexte 8">
            <a:extLst>
              <a:ext uri="{FF2B5EF4-FFF2-40B4-BE49-F238E27FC236}">
                <a16:creationId xmlns:a16="http://schemas.microsoft.com/office/drawing/2014/main" id="{F4EED46D-F4CE-4676-A946-5F0E16D1AA9F}"/>
              </a:ext>
            </a:extLst>
          </p:cNvPr>
          <p:cNvSpPr txBox="1"/>
          <p:nvPr/>
        </p:nvSpPr>
        <p:spPr>
          <a:xfrm>
            <a:off x="4273972" y="3126547"/>
            <a:ext cx="1786649" cy="2862322"/>
          </a:xfrm>
          <a:prstGeom prst="rect">
            <a:avLst/>
          </a:prstGeom>
          <a:noFill/>
        </p:spPr>
        <p:txBody>
          <a:bodyPr wrap="square" rtlCol="0">
            <a:spAutoFit/>
          </a:bodyPr>
          <a:lstStyle/>
          <a:p>
            <a:r>
              <a:rPr lang="en-US" i="1" dirty="0"/>
              <a:t>Dead Sea “coverage” by Jason, </a:t>
            </a:r>
            <a:r>
              <a:rPr lang="en-US" i="1" dirty="0" err="1"/>
              <a:t>Saral</a:t>
            </a:r>
            <a:r>
              <a:rPr lang="en-US" i="1" dirty="0"/>
              <a:t>, Sentinel-3 A &amp; B right: this rather large water body is almost not seen by any repetitive altimeters </a:t>
            </a:r>
          </a:p>
        </p:txBody>
      </p:sp>
      <p:pic>
        <p:nvPicPr>
          <p:cNvPr id="10" name="Image 9">
            <a:extLst>
              <a:ext uri="{FF2B5EF4-FFF2-40B4-BE49-F238E27FC236}">
                <a16:creationId xmlns:a16="http://schemas.microsoft.com/office/drawing/2014/main" id="{4904AA6F-85CA-4B43-9C24-C3562797F1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376" y="2924944"/>
            <a:ext cx="3816424" cy="3437489"/>
          </a:xfrm>
          <a:prstGeom prst="rect">
            <a:avLst/>
          </a:prstGeom>
        </p:spPr>
      </p:pic>
      <p:grpSp>
        <p:nvGrpSpPr>
          <p:cNvPr id="3" name="Groupe 2">
            <a:extLst>
              <a:ext uri="{FF2B5EF4-FFF2-40B4-BE49-F238E27FC236}">
                <a16:creationId xmlns:a16="http://schemas.microsoft.com/office/drawing/2014/main" id="{C66B9089-804A-47BD-972E-0DC12DA47EDF}"/>
              </a:ext>
            </a:extLst>
          </p:cNvPr>
          <p:cNvGrpSpPr/>
          <p:nvPr/>
        </p:nvGrpSpPr>
        <p:grpSpPr>
          <a:xfrm>
            <a:off x="6235673" y="3100317"/>
            <a:ext cx="5803103" cy="2952329"/>
            <a:chOff x="6235673" y="3100317"/>
            <a:chExt cx="5803103" cy="2952329"/>
          </a:xfrm>
        </p:grpSpPr>
        <p:pic>
          <p:nvPicPr>
            <p:cNvPr id="7" name="Image 6" descr="Une image contenant arbre&#10;&#10;Description générée automatiquement">
              <a:extLst>
                <a:ext uri="{FF2B5EF4-FFF2-40B4-BE49-F238E27FC236}">
                  <a16:creationId xmlns:a16="http://schemas.microsoft.com/office/drawing/2014/main" id="{E47B781D-F1EF-4ABC-A895-8C69A88D9D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5673" y="3100317"/>
              <a:ext cx="5803103" cy="2952329"/>
            </a:xfrm>
            <a:prstGeom prst="rect">
              <a:avLst/>
            </a:prstGeom>
          </p:spPr>
        </p:pic>
        <p:sp>
          <p:nvSpPr>
            <p:cNvPr id="11" name="ZoneTexte 10">
              <a:extLst>
                <a:ext uri="{FF2B5EF4-FFF2-40B4-BE49-F238E27FC236}">
                  <a16:creationId xmlns:a16="http://schemas.microsoft.com/office/drawing/2014/main" id="{F950E46E-004C-46F5-B1B4-24B4E47FDB15}"/>
                </a:ext>
              </a:extLst>
            </p:cNvPr>
            <p:cNvSpPr txBox="1"/>
            <p:nvPr/>
          </p:nvSpPr>
          <p:spPr>
            <a:xfrm>
              <a:off x="11141634" y="5691956"/>
              <a:ext cx="570990" cy="246221"/>
            </a:xfrm>
            <a:prstGeom prst="rect">
              <a:avLst/>
            </a:prstGeom>
            <a:noFill/>
          </p:spPr>
          <p:txBody>
            <a:bodyPr wrap="none" rtlCol="0">
              <a:spAutoFit/>
            </a:bodyPr>
            <a:lstStyle/>
            <a:p>
              <a:r>
                <a:rPr lang="fr-FR" sz="1000" dirty="0">
                  <a:solidFill>
                    <a:srgbClr val="12230F"/>
                  </a:solidFill>
                </a:rPr>
                <a:t>© Cnes</a:t>
              </a:r>
            </a:p>
          </p:txBody>
        </p:sp>
      </p:grpSp>
    </p:spTree>
    <p:extLst>
      <p:ext uri="{BB962C8B-B14F-4D97-AF65-F5344CB8AC3E}">
        <p14:creationId xmlns:p14="http://schemas.microsoft.com/office/powerpoint/2010/main" val="281538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tabLst>
                <a:tab pos="11569700" algn="l"/>
                <a:tab pos="11837988" algn="l"/>
              </a:tabLst>
            </a:pPr>
            <a:r>
              <a:rPr lang="en-US" dirty="0"/>
              <a:t>Why? </a:t>
            </a:r>
            <a:r>
              <a:rPr lang="en-US"/>
              <a:t>Because classical altimetry </a:t>
            </a:r>
            <a:r>
              <a:rPr lang="en-US" dirty="0"/>
              <a:t>is </a:t>
            </a:r>
            <a:r>
              <a:rPr lang="en-US" b="1" dirty="0"/>
              <a:t>not</a:t>
            </a:r>
            <a:r>
              <a:rPr lang="en-US" dirty="0"/>
              <a:t> imagery…	</a:t>
            </a:r>
          </a:p>
        </p:txBody>
      </p:sp>
      <p:sp>
        <p:nvSpPr>
          <p:cNvPr id="3" name="Espace réservé du contenu 2"/>
          <p:cNvSpPr>
            <a:spLocks noGrp="1"/>
          </p:cNvSpPr>
          <p:nvPr>
            <p:ph idx="1"/>
          </p:nvPr>
        </p:nvSpPr>
        <p:spPr>
          <a:xfrm>
            <a:off x="0" y="908721"/>
            <a:ext cx="6096000" cy="5217443"/>
          </a:xfrm>
        </p:spPr>
        <p:txBody>
          <a:bodyPr>
            <a:normAutofit/>
          </a:bodyPr>
          <a:lstStyle/>
          <a:p>
            <a:pPr marL="180975" indent="-3175">
              <a:buNone/>
            </a:pPr>
            <a:r>
              <a:rPr lang="en-US" sz="2800" dirty="0"/>
              <a:t>basically altimetry data are “along-track”, i.e. a narrow thread of measurements just beneath the satellite.</a:t>
            </a:r>
          </a:p>
        </p:txBody>
      </p:sp>
      <p:sp>
        <p:nvSpPr>
          <p:cNvPr id="5" name="object 3"/>
          <p:cNvSpPr>
            <a:spLocks noChangeArrowheads="1"/>
          </p:cNvSpPr>
          <p:nvPr/>
        </p:nvSpPr>
        <p:spPr bwMode="auto">
          <a:xfrm>
            <a:off x="5375920" y="692696"/>
            <a:ext cx="6096000" cy="617649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noFill/>
            <a:miter lim="800000"/>
            <a:headEnd/>
            <a:tailEnd/>
          </a:ln>
        </p:spPr>
        <p:txBody>
          <a:bodyPr lIns="0" tIns="0" rIns="0" bIns="0"/>
          <a:lstStyle/>
          <a:p>
            <a:pPr eaLnBrk="1" hangingPunct="1"/>
            <a:endParaRPr lang="fr-FR">
              <a:latin typeface="Calibri" pitchFamily="34" charset="0"/>
            </a:endParaRPr>
          </a:p>
        </p:txBody>
      </p:sp>
    </p:spTree>
    <p:extLst>
      <p:ext uri="{BB962C8B-B14F-4D97-AF65-F5344CB8AC3E}">
        <p14:creationId xmlns:p14="http://schemas.microsoft.com/office/powerpoint/2010/main" val="4016717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6"/>
          <p:cNvSpPr>
            <a:spLocks noGrp="1" noChangeArrowheads="1"/>
          </p:cNvSpPr>
          <p:nvPr>
            <p:ph type="title"/>
          </p:nvPr>
        </p:nvSpPr>
        <p:spPr>
          <a:noFill/>
        </p:spPr>
        <p:txBody>
          <a:bodyPr>
            <a:normAutofit fontScale="90000"/>
          </a:bodyPr>
          <a:lstStyle/>
          <a:p>
            <a:pPr eaLnBrk="1" hangingPunct="1">
              <a:tabLst>
                <a:tab pos="11658600" algn="r"/>
              </a:tabLst>
            </a:pPr>
            <a:r>
              <a:rPr lang="en-GB" dirty="0"/>
              <a:t>Time scales	</a:t>
            </a:r>
          </a:p>
        </p:txBody>
      </p:sp>
      <p:sp>
        <p:nvSpPr>
          <p:cNvPr id="2" name="Espace réservé du contenu 1">
            <a:extLst>
              <a:ext uri="{FF2B5EF4-FFF2-40B4-BE49-F238E27FC236}">
                <a16:creationId xmlns:a16="http://schemas.microsoft.com/office/drawing/2014/main" id="{E8C30C43-6B10-4407-BC5D-D85EDED8876C}"/>
              </a:ext>
            </a:extLst>
          </p:cNvPr>
          <p:cNvSpPr>
            <a:spLocks noGrp="1"/>
          </p:cNvSpPr>
          <p:nvPr>
            <p:ph idx="1"/>
          </p:nvPr>
        </p:nvSpPr>
        <p:spPr/>
        <p:txBody>
          <a:bodyPr/>
          <a:lstStyle/>
          <a:p>
            <a:r>
              <a:rPr lang="en-US" dirty="0"/>
              <a:t>Measurements made every few days (depending on the satellite and the location on Earth)</a:t>
            </a:r>
          </a:p>
          <a:p>
            <a:r>
              <a:rPr lang="en-US" dirty="0"/>
              <a:t>Continuously since 1991-92</a:t>
            </a:r>
          </a:p>
          <a:p>
            <a:endParaRPr lang="en-US" dirty="0"/>
          </a:p>
          <a:p>
            <a:r>
              <a:rPr lang="en-US" dirty="0"/>
              <a:t>Thus we observe:</a:t>
            </a:r>
          </a:p>
          <a:p>
            <a:pPr lvl="1"/>
            <a:r>
              <a:rPr lang="en-US" dirty="0"/>
              <a:t>Transient phenomena only haphazardly</a:t>
            </a:r>
          </a:p>
          <a:p>
            <a:pPr lvl="1"/>
            <a:r>
              <a:rPr lang="en-US" b="1" dirty="0"/>
              <a:t>One week to one month’s variations </a:t>
            </a:r>
            <a:r>
              <a:rPr lang="en-US" dirty="0"/>
              <a:t>(depending on the satellite)</a:t>
            </a:r>
          </a:p>
          <a:p>
            <a:pPr lvl="1"/>
            <a:r>
              <a:rPr lang="en-US" b="1" u="sng" dirty="0"/>
              <a:t>Seasonal variations</a:t>
            </a:r>
          </a:p>
          <a:p>
            <a:pPr lvl="1"/>
            <a:r>
              <a:rPr lang="en-US" b="1" u="sng" dirty="0"/>
              <a:t>Interannual variations</a:t>
            </a:r>
          </a:p>
          <a:p>
            <a:pPr lvl="1"/>
            <a:r>
              <a:rPr lang="en-US" b="1" dirty="0"/>
              <a:t>Climatological variations</a:t>
            </a:r>
            <a:r>
              <a:rPr lang="en-US" dirty="0"/>
              <a:t>: soon (30 </a:t>
            </a:r>
            <a:r>
              <a:rPr lang="en-US" dirty="0" err="1"/>
              <a:t>yrs</a:t>
            </a:r>
            <a:r>
              <a:rPr lang="en-US" dirty="0"/>
              <a:t>; i.e. in 2022)</a:t>
            </a:r>
          </a:p>
          <a:p>
            <a:endParaRPr lang="en-US" dirty="0"/>
          </a:p>
        </p:txBody>
      </p:sp>
    </p:spTree>
    <p:extLst>
      <p:ext uri="{BB962C8B-B14F-4D97-AF65-F5344CB8AC3E}">
        <p14:creationId xmlns:p14="http://schemas.microsoft.com/office/powerpoint/2010/main" val="249429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5"/>
          <p:cNvSpPr>
            <a:spLocks noGrp="1"/>
          </p:cNvSpPr>
          <p:nvPr>
            <p:ph type="title"/>
          </p:nvPr>
        </p:nvSpPr>
        <p:spPr/>
        <p:txBody>
          <a:bodyPr>
            <a:noAutofit/>
          </a:bodyPr>
          <a:lstStyle/>
          <a:p>
            <a:pPr>
              <a:tabLst>
                <a:tab pos="11569700" algn="l"/>
                <a:tab pos="11839575" algn="l"/>
              </a:tabLst>
            </a:pPr>
            <a:r>
              <a:rPr lang="en-US" sz="4000" dirty="0"/>
              <a:t>Higher-level data available	</a:t>
            </a:r>
          </a:p>
        </p:txBody>
      </p:sp>
      <p:sp>
        <p:nvSpPr>
          <p:cNvPr id="2" name="Espace réservé du contenu 1">
            <a:extLst>
              <a:ext uri="{FF2B5EF4-FFF2-40B4-BE49-F238E27FC236}">
                <a16:creationId xmlns:a16="http://schemas.microsoft.com/office/drawing/2014/main" id="{BB6480CD-2B8E-4475-8AEC-DA9E3962C8EB}"/>
              </a:ext>
            </a:extLst>
          </p:cNvPr>
          <p:cNvSpPr>
            <a:spLocks noGrp="1"/>
          </p:cNvSpPr>
          <p:nvPr>
            <p:ph idx="1"/>
          </p:nvPr>
        </p:nvSpPr>
        <p:spPr/>
        <p:txBody>
          <a:bodyPr>
            <a:noAutofit/>
          </a:bodyPr>
          <a:lstStyle/>
          <a:p>
            <a:pPr marL="177800" indent="0">
              <a:buNone/>
            </a:pPr>
            <a:r>
              <a:rPr lang="en-US" sz="3000" dirty="0"/>
              <a:t>Raw data can be used. However, different high-level processing provide with easier-to-use data, pre-computed for a given use:</a:t>
            </a:r>
          </a:p>
          <a:p>
            <a:pPr marL="177800" indent="0">
              <a:buNone/>
            </a:pPr>
            <a:endParaRPr lang="en-US" sz="3000" dirty="0"/>
          </a:p>
          <a:p>
            <a:r>
              <a:rPr lang="en-US" sz="3000" dirty="0"/>
              <a:t>Rivers: “virtual station”</a:t>
            </a:r>
            <a:br>
              <a:rPr lang="en-US" sz="3000" dirty="0"/>
            </a:br>
            <a:endParaRPr lang="en-US" sz="3000" dirty="0"/>
          </a:p>
          <a:p>
            <a:r>
              <a:rPr lang="en-US" sz="3000" dirty="0"/>
              <a:t>Lakes: integrated surface height</a:t>
            </a:r>
          </a:p>
        </p:txBody>
      </p:sp>
    </p:spTree>
    <p:extLst>
      <p:ext uri="{BB962C8B-B14F-4D97-AF65-F5344CB8AC3E}">
        <p14:creationId xmlns:p14="http://schemas.microsoft.com/office/powerpoint/2010/main" val="1471819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42FD2079-B3BD-46C7-A734-689EDA0DE0FE}"/>
              </a:ext>
            </a:extLst>
          </p:cNvPr>
          <p:cNvGrpSpPr/>
          <p:nvPr/>
        </p:nvGrpSpPr>
        <p:grpSpPr>
          <a:xfrm>
            <a:off x="-9269600" y="738169"/>
            <a:ext cx="17843885" cy="5393841"/>
            <a:chOff x="-9269600" y="738169"/>
            <a:chExt cx="17843885" cy="5393841"/>
          </a:xfrm>
        </p:grpSpPr>
        <p:pic>
          <p:nvPicPr>
            <p:cNvPr id="25" name="Image 24">
              <a:extLst>
                <a:ext uri="{FF2B5EF4-FFF2-40B4-BE49-F238E27FC236}">
                  <a16:creationId xmlns:a16="http://schemas.microsoft.com/office/drawing/2014/main" id="{75B4605A-5444-4E97-AF25-89B07768B8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738" y="3114196"/>
              <a:ext cx="5520993" cy="3017814"/>
            </a:xfrm>
            <a:prstGeom prst="rect">
              <a:avLst/>
            </a:prstGeom>
          </p:spPr>
        </p:pic>
        <p:grpSp>
          <p:nvGrpSpPr>
            <p:cNvPr id="5" name="Groupe 4">
              <a:extLst>
                <a:ext uri="{FF2B5EF4-FFF2-40B4-BE49-F238E27FC236}">
                  <a16:creationId xmlns:a16="http://schemas.microsoft.com/office/drawing/2014/main" id="{E148DD7E-C609-4649-9767-9DD89AA7A5B3}"/>
                </a:ext>
              </a:extLst>
            </p:cNvPr>
            <p:cNvGrpSpPr/>
            <p:nvPr/>
          </p:nvGrpSpPr>
          <p:grpSpPr>
            <a:xfrm>
              <a:off x="-9269600" y="738169"/>
              <a:ext cx="17843885" cy="5367340"/>
              <a:chOff x="-9269600" y="738169"/>
              <a:chExt cx="17843885" cy="5367340"/>
            </a:xfrm>
          </p:grpSpPr>
          <p:grpSp>
            <p:nvGrpSpPr>
              <p:cNvPr id="13" name="Groupe 12">
                <a:extLst>
                  <a:ext uri="{FF2B5EF4-FFF2-40B4-BE49-F238E27FC236}">
                    <a16:creationId xmlns:a16="http://schemas.microsoft.com/office/drawing/2014/main" id="{2AF29D6A-8E4F-4896-9234-3D5E306FCB39}"/>
                  </a:ext>
                </a:extLst>
              </p:cNvPr>
              <p:cNvGrpSpPr/>
              <p:nvPr/>
            </p:nvGrpSpPr>
            <p:grpSpPr>
              <a:xfrm>
                <a:off x="-9269600" y="738169"/>
                <a:ext cx="17843885" cy="5183539"/>
                <a:chOff x="-9269600" y="738169"/>
                <a:chExt cx="17843885" cy="5183539"/>
              </a:xfrm>
            </p:grpSpPr>
            <p:sp>
              <p:nvSpPr>
                <p:cNvPr id="20" name="Ellipse 19">
                  <a:extLst>
                    <a:ext uri="{FF2B5EF4-FFF2-40B4-BE49-F238E27FC236}">
                      <a16:creationId xmlns:a16="http://schemas.microsoft.com/office/drawing/2014/main" id="{A202169B-0B79-4680-BF1D-31B08A91DE46}"/>
                    </a:ext>
                  </a:extLst>
                </p:cNvPr>
                <p:cNvSpPr/>
                <p:nvPr/>
              </p:nvSpPr>
              <p:spPr>
                <a:xfrm rot="186522">
                  <a:off x="353858" y="3325422"/>
                  <a:ext cx="4904033" cy="2582936"/>
                </a:xfrm>
                <a:prstGeom prst="ellipse">
                  <a:avLst/>
                </a:prstGeom>
                <a:solidFill>
                  <a:srgbClr val="B9CDE5">
                    <a:alpha val="70980"/>
                  </a:srgb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Arc 95">
                  <a:extLst>
                    <a:ext uri="{FF2B5EF4-FFF2-40B4-BE49-F238E27FC236}">
                      <a16:creationId xmlns:a16="http://schemas.microsoft.com/office/drawing/2014/main" id="{E54903A4-E0BA-4418-B112-81E45682BCDB}"/>
                    </a:ext>
                  </a:extLst>
                </p:cNvPr>
                <p:cNvSpPr/>
                <p:nvPr/>
              </p:nvSpPr>
              <p:spPr>
                <a:xfrm rot="387333">
                  <a:off x="-9269600" y="4105232"/>
                  <a:ext cx="17843885" cy="1753327"/>
                </a:xfrm>
                <a:prstGeom prst="arc">
                  <a:avLst>
                    <a:gd name="adj1" fmla="val 17731064"/>
                    <a:gd name="adj2" fmla="val 21225516"/>
                  </a:avLst>
                </a:prstGeom>
                <a:ln w="19050">
                  <a:solidFill>
                    <a:schemeClr val="tx1"/>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Image 20">
                  <a:extLst>
                    <a:ext uri="{FF2B5EF4-FFF2-40B4-BE49-F238E27FC236}">
                      <a16:creationId xmlns:a16="http://schemas.microsoft.com/office/drawing/2014/main" id="{54BB427C-CD08-456B-A4AF-DF9B487530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5176" y="875426"/>
                  <a:ext cx="1544105" cy="493390"/>
                </a:xfrm>
                <a:prstGeom prst="rect">
                  <a:avLst/>
                </a:prstGeom>
              </p:spPr>
            </p:pic>
            <p:cxnSp>
              <p:nvCxnSpPr>
                <p:cNvPr id="22" name="Connecteur droit 21">
                  <a:extLst>
                    <a:ext uri="{FF2B5EF4-FFF2-40B4-BE49-F238E27FC236}">
                      <a16:creationId xmlns:a16="http://schemas.microsoft.com/office/drawing/2014/main" id="{18421721-D559-41A5-A2C3-56238C79639D}"/>
                    </a:ext>
                  </a:extLst>
                </p:cNvPr>
                <p:cNvCxnSpPr>
                  <a:cxnSpLocks/>
                </p:cNvCxnSpPr>
                <p:nvPr/>
              </p:nvCxnSpPr>
              <p:spPr>
                <a:xfrm flipV="1">
                  <a:off x="432897" y="1135491"/>
                  <a:ext cx="2376264" cy="3039492"/>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9F0CF0F3-9649-447F-9060-AC9AE46F338E}"/>
                    </a:ext>
                  </a:extLst>
                </p:cNvPr>
                <p:cNvCxnSpPr>
                  <a:cxnSpLocks/>
                </p:cNvCxnSpPr>
                <p:nvPr/>
              </p:nvCxnSpPr>
              <p:spPr>
                <a:xfrm flipH="1" flipV="1">
                  <a:off x="2809161" y="1135492"/>
                  <a:ext cx="2376264" cy="3772382"/>
                </a:xfrm>
                <a:prstGeom prst="line">
                  <a:avLst/>
                </a:prstGeom>
              </p:spPr>
              <p:style>
                <a:lnRef idx="1">
                  <a:schemeClr val="dk1"/>
                </a:lnRef>
                <a:fillRef idx="0">
                  <a:schemeClr val="dk1"/>
                </a:fillRef>
                <a:effectRef idx="0">
                  <a:schemeClr val="dk1"/>
                </a:effectRef>
                <a:fontRef idx="minor">
                  <a:schemeClr val="tx1"/>
                </a:fontRef>
              </p:style>
            </p:cxnSp>
            <p:sp>
              <p:nvSpPr>
                <p:cNvPr id="26" name="Arc 25">
                  <a:extLst>
                    <a:ext uri="{FF2B5EF4-FFF2-40B4-BE49-F238E27FC236}">
                      <a16:creationId xmlns:a16="http://schemas.microsoft.com/office/drawing/2014/main" id="{92BDF56D-D1B8-49E1-A322-093C3B33ED3F}"/>
                    </a:ext>
                  </a:extLst>
                </p:cNvPr>
                <p:cNvSpPr/>
                <p:nvPr/>
              </p:nvSpPr>
              <p:spPr>
                <a:xfrm rot="177827">
                  <a:off x="-7716230" y="738169"/>
                  <a:ext cx="14257584" cy="2681375"/>
                </a:xfrm>
                <a:prstGeom prst="arc">
                  <a:avLst>
                    <a:gd name="adj1" fmla="val 17731064"/>
                    <a:gd name="adj2" fmla="val 21225516"/>
                  </a:avLst>
                </a:prstGeom>
                <a:ln w="19050">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ZoneTexte 98">
                  <a:extLst>
                    <a:ext uri="{FF2B5EF4-FFF2-40B4-BE49-F238E27FC236}">
                      <a16:creationId xmlns:a16="http://schemas.microsoft.com/office/drawing/2014/main" id="{F01B8DCA-B174-4579-AC6D-E2A221E2F243}"/>
                    </a:ext>
                  </a:extLst>
                </p:cNvPr>
                <p:cNvSpPr txBox="1"/>
                <p:nvPr/>
              </p:nvSpPr>
              <p:spPr>
                <a:xfrm rot="442527">
                  <a:off x="374227" y="4190282"/>
                  <a:ext cx="1073782" cy="276999"/>
                </a:xfrm>
                <a:prstGeom prst="rect">
                  <a:avLst/>
                </a:prstGeom>
                <a:noFill/>
              </p:spPr>
              <p:txBody>
                <a:bodyPr wrap="square" rtlCol="0">
                  <a:spAutoFit/>
                </a:bodyPr>
                <a:lstStyle/>
                <a:p>
                  <a:r>
                    <a:rPr lang="en-US" sz="1200" b="1" dirty="0"/>
                    <a:t>ground track</a:t>
                  </a:r>
                </a:p>
              </p:txBody>
            </p:sp>
            <p:sp>
              <p:nvSpPr>
                <p:cNvPr id="2" name="Forme libre : forme 1">
                  <a:extLst>
                    <a:ext uri="{FF2B5EF4-FFF2-40B4-BE49-F238E27FC236}">
                      <a16:creationId xmlns:a16="http://schemas.microsoft.com/office/drawing/2014/main" id="{B430BB26-B0CC-4699-A838-EC157C6CCF51}"/>
                    </a:ext>
                  </a:extLst>
                </p:cNvPr>
                <p:cNvSpPr/>
                <p:nvPr/>
              </p:nvSpPr>
              <p:spPr>
                <a:xfrm>
                  <a:off x="1183586" y="3333794"/>
                  <a:ext cx="3929062" cy="2587914"/>
                </a:xfrm>
                <a:custGeom>
                  <a:avLst/>
                  <a:gdLst>
                    <a:gd name="connsiteX0" fmla="*/ 0 w 3929062"/>
                    <a:gd name="connsiteY0" fmla="*/ 261937 h 2587914"/>
                    <a:gd name="connsiteX1" fmla="*/ 0 w 3929062"/>
                    <a:gd name="connsiteY1" fmla="*/ 261937 h 2587914"/>
                    <a:gd name="connsiteX2" fmla="*/ 19050 w 3929062"/>
                    <a:gd name="connsiteY2" fmla="*/ 319087 h 2587914"/>
                    <a:gd name="connsiteX3" fmla="*/ 23812 w 3929062"/>
                    <a:gd name="connsiteY3" fmla="*/ 404812 h 2587914"/>
                    <a:gd name="connsiteX4" fmla="*/ 33337 w 3929062"/>
                    <a:gd name="connsiteY4" fmla="*/ 433387 h 2587914"/>
                    <a:gd name="connsiteX5" fmla="*/ 38100 w 3929062"/>
                    <a:gd name="connsiteY5" fmla="*/ 447675 h 2587914"/>
                    <a:gd name="connsiteX6" fmla="*/ 85725 w 3929062"/>
                    <a:gd name="connsiteY6" fmla="*/ 504825 h 2587914"/>
                    <a:gd name="connsiteX7" fmla="*/ 114300 w 3929062"/>
                    <a:gd name="connsiteY7" fmla="*/ 523875 h 2587914"/>
                    <a:gd name="connsiteX8" fmla="*/ 128587 w 3929062"/>
                    <a:gd name="connsiteY8" fmla="*/ 528637 h 2587914"/>
                    <a:gd name="connsiteX9" fmla="*/ 157162 w 3929062"/>
                    <a:gd name="connsiteY9" fmla="*/ 547687 h 2587914"/>
                    <a:gd name="connsiteX10" fmla="*/ 171450 w 3929062"/>
                    <a:gd name="connsiteY10" fmla="*/ 552450 h 2587914"/>
                    <a:gd name="connsiteX11" fmla="*/ 185737 w 3929062"/>
                    <a:gd name="connsiteY11" fmla="*/ 561975 h 2587914"/>
                    <a:gd name="connsiteX12" fmla="*/ 219075 w 3929062"/>
                    <a:gd name="connsiteY12" fmla="*/ 576262 h 2587914"/>
                    <a:gd name="connsiteX13" fmla="*/ 261937 w 3929062"/>
                    <a:gd name="connsiteY13" fmla="*/ 595312 h 2587914"/>
                    <a:gd name="connsiteX14" fmla="*/ 280987 w 3929062"/>
                    <a:gd name="connsiteY14" fmla="*/ 604837 h 2587914"/>
                    <a:gd name="connsiteX15" fmla="*/ 300037 w 3929062"/>
                    <a:gd name="connsiteY15" fmla="*/ 609600 h 2587914"/>
                    <a:gd name="connsiteX16" fmla="*/ 314325 w 3929062"/>
                    <a:gd name="connsiteY16" fmla="*/ 614362 h 2587914"/>
                    <a:gd name="connsiteX17" fmla="*/ 328612 w 3929062"/>
                    <a:gd name="connsiteY17" fmla="*/ 623887 h 2587914"/>
                    <a:gd name="connsiteX18" fmla="*/ 347662 w 3929062"/>
                    <a:gd name="connsiteY18" fmla="*/ 628650 h 2587914"/>
                    <a:gd name="connsiteX19" fmla="*/ 376237 w 3929062"/>
                    <a:gd name="connsiteY19" fmla="*/ 638175 h 2587914"/>
                    <a:gd name="connsiteX20" fmla="*/ 414337 w 3929062"/>
                    <a:gd name="connsiteY20" fmla="*/ 647700 h 2587914"/>
                    <a:gd name="connsiteX21" fmla="*/ 433387 w 3929062"/>
                    <a:gd name="connsiteY21" fmla="*/ 657225 h 2587914"/>
                    <a:gd name="connsiteX22" fmla="*/ 461962 w 3929062"/>
                    <a:gd name="connsiteY22" fmla="*/ 661987 h 2587914"/>
                    <a:gd name="connsiteX23" fmla="*/ 495300 w 3929062"/>
                    <a:gd name="connsiteY23" fmla="*/ 671512 h 2587914"/>
                    <a:gd name="connsiteX24" fmla="*/ 509587 w 3929062"/>
                    <a:gd name="connsiteY24" fmla="*/ 681037 h 2587914"/>
                    <a:gd name="connsiteX25" fmla="*/ 538162 w 3929062"/>
                    <a:gd name="connsiteY25" fmla="*/ 690562 h 2587914"/>
                    <a:gd name="connsiteX26" fmla="*/ 552450 w 3929062"/>
                    <a:gd name="connsiteY26" fmla="*/ 695325 h 2587914"/>
                    <a:gd name="connsiteX27" fmla="*/ 566737 w 3929062"/>
                    <a:gd name="connsiteY27" fmla="*/ 700087 h 2587914"/>
                    <a:gd name="connsiteX28" fmla="*/ 585787 w 3929062"/>
                    <a:gd name="connsiteY28" fmla="*/ 709612 h 2587914"/>
                    <a:gd name="connsiteX29" fmla="*/ 600075 w 3929062"/>
                    <a:gd name="connsiteY29" fmla="*/ 714375 h 2587914"/>
                    <a:gd name="connsiteX30" fmla="*/ 614362 w 3929062"/>
                    <a:gd name="connsiteY30" fmla="*/ 723900 h 2587914"/>
                    <a:gd name="connsiteX31" fmla="*/ 642937 w 3929062"/>
                    <a:gd name="connsiteY31" fmla="*/ 733425 h 2587914"/>
                    <a:gd name="connsiteX32" fmla="*/ 657225 w 3929062"/>
                    <a:gd name="connsiteY32" fmla="*/ 738187 h 2587914"/>
                    <a:gd name="connsiteX33" fmla="*/ 700087 w 3929062"/>
                    <a:gd name="connsiteY33" fmla="*/ 766762 h 2587914"/>
                    <a:gd name="connsiteX34" fmla="*/ 714375 w 3929062"/>
                    <a:gd name="connsiteY34" fmla="*/ 776287 h 2587914"/>
                    <a:gd name="connsiteX35" fmla="*/ 728662 w 3929062"/>
                    <a:gd name="connsiteY35" fmla="*/ 790575 h 2587914"/>
                    <a:gd name="connsiteX36" fmla="*/ 757237 w 3929062"/>
                    <a:gd name="connsiteY36" fmla="*/ 809625 h 2587914"/>
                    <a:gd name="connsiteX37" fmla="*/ 771525 w 3929062"/>
                    <a:gd name="connsiteY37" fmla="*/ 819150 h 2587914"/>
                    <a:gd name="connsiteX38" fmla="*/ 785812 w 3929062"/>
                    <a:gd name="connsiteY38" fmla="*/ 833437 h 2587914"/>
                    <a:gd name="connsiteX39" fmla="*/ 800100 w 3929062"/>
                    <a:gd name="connsiteY39" fmla="*/ 838200 h 2587914"/>
                    <a:gd name="connsiteX40" fmla="*/ 814387 w 3929062"/>
                    <a:gd name="connsiteY40" fmla="*/ 847725 h 2587914"/>
                    <a:gd name="connsiteX41" fmla="*/ 838200 w 3929062"/>
                    <a:gd name="connsiteY41" fmla="*/ 871537 h 2587914"/>
                    <a:gd name="connsiteX42" fmla="*/ 847725 w 3929062"/>
                    <a:gd name="connsiteY42" fmla="*/ 885825 h 2587914"/>
                    <a:gd name="connsiteX43" fmla="*/ 852487 w 3929062"/>
                    <a:gd name="connsiteY43" fmla="*/ 900112 h 2587914"/>
                    <a:gd name="connsiteX44" fmla="*/ 866775 w 3929062"/>
                    <a:gd name="connsiteY44" fmla="*/ 919162 h 2587914"/>
                    <a:gd name="connsiteX45" fmla="*/ 876300 w 3929062"/>
                    <a:gd name="connsiteY45" fmla="*/ 933450 h 2587914"/>
                    <a:gd name="connsiteX46" fmla="*/ 890587 w 3929062"/>
                    <a:gd name="connsiteY46" fmla="*/ 962025 h 2587914"/>
                    <a:gd name="connsiteX47" fmla="*/ 900112 w 3929062"/>
                    <a:gd name="connsiteY47" fmla="*/ 981075 h 2587914"/>
                    <a:gd name="connsiteX48" fmla="*/ 904875 w 3929062"/>
                    <a:gd name="connsiteY48" fmla="*/ 995362 h 2587914"/>
                    <a:gd name="connsiteX49" fmla="*/ 914400 w 3929062"/>
                    <a:gd name="connsiteY49" fmla="*/ 1009650 h 2587914"/>
                    <a:gd name="connsiteX50" fmla="*/ 928687 w 3929062"/>
                    <a:gd name="connsiteY50" fmla="*/ 1038225 h 2587914"/>
                    <a:gd name="connsiteX51" fmla="*/ 938212 w 3929062"/>
                    <a:gd name="connsiteY51" fmla="*/ 1066800 h 2587914"/>
                    <a:gd name="connsiteX52" fmla="*/ 947737 w 3929062"/>
                    <a:gd name="connsiteY52" fmla="*/ 1109662 h 2587914"/>
                    <a:gd name="connsiteX53" fmla="*/ 952500 w 3929062"/>
                    <a:gd name="connsiteY53" fmla="*/ 1147762 h 2587914"/>
                    <a:gd name="connsiteX54" fmla="*/ 942975 w 3929062"/>
                    <a:gd name="connsiteY54" fmla="*/ 1352550 h 2587914"/>
                    <a:gd name="connsiteX55" fmla="*/ 933450 w 3929062"/>
                    <a:gd name="connsiteY55" fmla="*/ 1395412 h 2587914"/>
                    <a:gd name="connsiteX56" fmla="*/ 923925 w 3929062"/>
                    <a:gd name="connsiteY56" fmla="*/ 1423987 h 2587914"/>
                    <a:gd name="connsiteX57" fmla="*/ 914400 w 3929062"/>
                    <a:gd name="connsiteY57" fmla="*/ 1466850 h 2587914"/>
                    <a:gd name="connsiteX58" fmla="*/ 904875 w 3929062"/>
                    <a:gd name="connsiteY58" fmla="*/ 1576387 h 2587914"/>
                    <a:gd name="connsiteX59" fmla="*/ 895350 w 3929062"/>
                    <a:gd name="connsiteY59" fmla="*/ 1624012 h 2587914"/>
                    <a:gd name="connsiteX60" fmla="*/ 885825 w 3929062"/>
                    <a:gd name="connsiteY60" fmla="*/ 1638300 h 2587914"/>
                    <a:gd name="connsiteX61" fmla="*/ 876300 w 3929062"/>
                    <a:gd name="connsiteY61" fmla="*/ 1657350 h 2587914"/>
                    <a:gd name="connsiteX62" fmla="*/ 857250 w 3929062"/>
                    <a:gd name="connsiteY62" fmla="*/ 1676400 h 2587914"/>
                    <a:gd name="connsiteX63" fmla="*/ 828675 w 3929062"/>
                    <a:gd name="connsiteY63" fmla="*/ 1704975 h 2587914"/>
                    <a:gd name="connsiteX64" fmla="*/ 809625 w 3929062"/>
                    <a:gd name="connsiteY64" fmla="*/ 1733550 h 2587914"/>
                    <a:gd name="connsiteX65" fmla="*/ 800100 w 3929062"/>
                    <a:gd name="connsiteY65" fmla="*/ 1747837 h 2587914"/>
                    <a:gd name="connsiteX66" fmla="*/ 785812 w 3929062"/>
                    <a:gd name="connsiteY66" fmla="*/ 1757362 h 2587914"/>
                    <a:gd name="connsiteX67" fmla="*/ 771525 w 3929062"/>
                    <a:gd name="connsiteY67" fmla="*/ 1771650 h 2587914"/>
                    <a:gd name="connsiteX68" fmla="*/ 757237 w 3929062"/>
                    <a:gd name="connsiteY68" fmla="*/ 1781175 h 2587914"/>
                    <a:gd name="connsiteX69" fmla="*/ 714375 w 3929062"/>
                    <a:gd name="connsiteY69" fmla="*/ 1814512 h 2587914"/>
                    <a:gd name="connsiteX70" fmla="*/ 685800 w 3929062"/>
                    <a:gd name="connsiteY70" fmla="*/ 1843087 h 2587914"/>
                    <a:gd name="connsiteX71" fmla="*/ 671512 w 3929062"/>
                    <a:gd name="connsiteY71" fmla="*/ 1857375 h 2587914"/>
                    <a:gd name="connsiteX72" fmla="*/ 657225 w 3929062"/>
                    <a:gd name="connsiteY72" fmla="*/ 1866900 h 2587914"/>
                    <a:gd name="connsiteX73" fmla="*/ 638175 w 3929062"/>
                    <a:gd name="connsiteY73" fmla="*/ 1885950 h 2587914"/>
                    <a:gd name="connsiteX74" fmla="*/ 609600 w 3929062"/>
                    <a:gd name="connsiteY74" fmla="*/ 1905000 h 2587914"/>
                    <a:gd name="connsiteX75" fmla="*/ 600075 w 3929062"/>
                    <a:gd name="connsiteY75" fmla="*/ 1919287 h 2587914"/>
                    <a:gd name="connsiteX76" fmla="*/ 566737 w 3929062"/>
                    <a:gd name="connsiteY76" fmla="*/ 1943100 h 2587914"/>
                    <a:gd name="connsiteX77" fmla="*/ 552450 w 3929062"/>
                    <a:gd name="connsiteY77" fmla="*/ 1957387 h 2587914"/>
                    <a:gd name="connsiteX78" fmla="*/ 523875 w 3929062"/>
                    <a:gd name="connsiteY78" fmla="*/ 1976437 h 2587914"/>
                    <a:gd name="connsiteX79" fmla="*/ 457200 w 3929062"/>
                    <a:gd name="connsiteY79" fmla="*/ 2024062 h 2587914"/>
                    <a:gd name="connsiteX80" fmla="*/ 442912 w 3929062"/>
                    <a:gd name="connsiteY80" fmla="*/ 2028825 h 2587914"/>
                    <a:gd name="connsiteX81" fmla="*/ 409575 w 3929062"/>
                    <a:gd name="connsiteY81" fmla="*/ 2047875 h 2587914"/>
                    <a:gd name="connsiteX82" fmla="*/ 395287 w 3929062"/>
                    <a:gd name="connsiteY82" fmla="*/ 2057400 h 2587914"/>
                    <a:gd name="connsiteX83" fmla="*/ 366712 w 3929062"/>
                    <a:gd name="connsiteY83" fmla="*/ 2066925 h 2587914"/>
                    <a:gd name="connsiteX84" fmla="*/ 338137 w 3929062"/>
                    <a:gd name="connsiteY84" fmla="*/ 2081212 h 2587914"/>
                    <a:gd name="connsiteX85" fmla="*/ 304800 w 3929062"/>
                    <a:gd name="connsiteY85" fmla="*/ 2100262 h 2587914"/>
                    <a:gd name="connsiteX86" fmla="*/ 290512 w 3929062"/>
                    <a:gd name="connsiteY86" fmla="*/ 2109787 h 2587914"/>
                    <a:gd name="connsiteX87" fmla="*/ 276225 w 3929062"/>
                    <a:gd name="connsiteY87" fmla="*/ 2114550 h 2587914"/>
                    <a:gd name="connsiteX88" fmla="*/ 247650 w 3929062"/>
                    <a:gd name="connsiteY88" fmla="*/ 2128837 h 2587914"/>
                    <a:gd name="connsiteX89" fmla="*/ 233362 w 3929062"/>
                    <a:gd name="connsiteY89" fmla="*/ 2138362 h 2587914"/>
                    <a:gd name="connsiteX90" fmla="*/ 219075 w 3929062"/>
                    <a:gd name="connsiteY90" fmla="*/ 2143125 h 2587914"/>
                    <a:gd name="connsiteX91" fmla="*/ 190500 w 3929062"/>
                    <a:gd name="connsiteY91" fmla="*/ 2162175 h 2587914"/>
                    <a:gd name="connsiteX92" fmla="*/ 147637 w 3929062"/>
                    <a:gd name="connsiteY92" fmla="*/ 2190750 h 2587914"/>
                    <a:gd name="connsiteX93" fmla="*/ 133350 w 3929062"/>
                    <a:gd name="connsiteY93" fmla="*/ 2200275 h 2587914"/>
                    <a:gd name="connsiteX94" fmla="*/ 119062 w 3929062"/>
                    <a:gd name="connsiteY94" fmla="*/ 2205037 h 2587914"/>
                    <a:gd name="connsiteX95" fmla="*/ 142875 w 3929062"/>
                    <a:gd name="connsiteY95" fmla="*/ 2224087 h 2587914"/>
                    <a:gd name="connsiteX96" fmla="*/ 171450 w 3929062"/>
                    <a:gd name="connsiteY96" fmla="*/ 2243137 h 2587914"/>
                    <a:gd name="connsiteX97" fmla="*/ 185737 w 3929062"/>
                    <a:gd name="connsiteY97" fmla="*/ 2252662 h 2587914"/>
                    <a:gd name="connsiteX98" fmla="*/ 204787 w 3929062"/>
                    <a:gd name="connsiteY98" fmla="*/ 2257425 h 2587914"/>
                    <a:gd name="connsiteX99" fmla="*/ 238125 w 3929062"/>
                    <a:gd name="connsiteY99" fmla="*/ 2271712 h 2587914"/>
                    <a:gd name="connsiteX100" fmla="*/ 266700 w 3929062"/>
                    <a:gd name="connsiteY100" fmla="*/ 2290762 h 2587914"/>
                    <a:gd name="connsiteX101" fmla="*/ 295275 w 3929062"/>
                    <a:gd name="connsiteY101" fmla="*/ 2305050 h 2587914"/>
                    <a:gd name="connsiteX102" fmla="*/ 309562 w 3929062"/>
                    <a:gd name="connsiteY102" fmla="*/ 2309812 h 2587914"/>
                    <a:gd name="connsiteX103" fmla="*/ 323850 w 3929062"/>
                    <a:gd name="connsiteY103" fmla="*/ 2319337 h 2587914"/>
                    <a:gd name="connsiteX104" fmla="*/ 352425 w 3929062"/>
                    <a:gd name="connsiteY104" fmla="*/ 2328862 h 2587914"/>
                    <a:gd name="connsiteX105" fmla="*/ 366712 w 3929062"/>
                    <a:gd name="connsiteY105" fmla="*/ 2333625 h 2587914"/>
                    <a:gd name="connsiteX106" fmla="*/ 381000 w 3929062"/>
                    <a:gd name="connsiteY106" fmla="*/ 2338387 h 2587914"/>
                    <a:gd name="connsiteX107" fmla="*/ 423862 w 3929062"/>
                    <a:gd name="connsiteY107" fmla="*/ 2357437 h 2587914"/>
                    <a:gd name="connsiteX108" fmla="*/ 442912 w 3929062"/>
                    <a:gd name="connsiteY108" fmla="*/ 2366962 h 2587914"/>
                    <a:gd name="connsiteX109" fmla="*/ 457200 w 3929062"/>
                    <a:gd name="connsiteY109" fmla="*/ 2371725 h 2587914"/>
                    <a:gd name="connsiteX110" fmla="*/ 495300 w 3929062"/>
                    <a:gd name="connsiteY110" fmla="*/ 2386012 h 2587914"/>
                    <a:gd name="connsiteX111" fmla="*/ 538162 w 3929062"/>
                    <a:gd name="connsiteY111" fmla="*/ 2395537 h 2587914"/>
                    <a:gd name="connsiteX112" fmla="*/ 552450 w 3929062"/>
                    <a:gd name="connsiteY112" fmla="*/ 2405062 h 2587914"/>
                    <a:gd name="connsiteX113" fmla="*/ 571500 w 3929062"/>
                    <a:gd name="connsiteY113" fmla="*/ 2409825 h 2587914"/>
                    <a:gd name="connsiteX114" fmla="*/ 585787 w 3929062"/>
                    <a:gd name="connsiteY114" fmla="*/ 2414587 h 2587914"/>
                    <a:gd name="connsiteX115" fmla="*/ 604837 w 3929062"/>
                    <a:gd name="connsiteY115" fmla="*/ 2419350 h 2587914"/>
                    <a:gd name="connsiteX116" fmla="*/ 619125 w 3929062"/>
                    <a:gd name="connsiteY116" fmla="*/ 2424112 h 2587914"/>
                    <a:gd name="connsiteX117" fmla="*/ 638175 w 3929062"/>
                    <a:gd name="connsiteY117" fmla="*/ 2433637 h 2587914"/>
                    <a:gd name="connsiteX118" fmla="*/ 685800 w 3929062"/>
                    <a:gd name="connsiteY118" fmla="*/ 2443162 h 2587914"/>
                    <a:gd name="connsiteX119" fmla="*/ 742950 w 3929062"/>
                    <a:gd name="connsiteY119" fmla="*/ 2452687 h 2587914"/>
                    <a:gd name="connsiteX120" fmla="*/ 790575 w 3929062"/>
                    <a:gd name="connsiteY120" fmla="*/ 2462212 h 2587914"/>
                    <a:gd name="connsiteX121" fmla="*/ 833437 w 3929062"/>
                    <a:gd name="connsiteY121" fmla="*/ 2471737 h 2587914"/>
                    <a:gd name="connsiteX122" fmla="*/ 885825 w 3929062"/>
                    <a:gd name="connsiteY122" fmla="*/ 2476500 h 2587914"/>
                    <a:gd name="connsiteX123" fmla="*/ 933450 w 3929062"/>
                    <a:gd name="connsiteY123" fmla="*/ 2490787 h 2587914"/>
                    <a:gd name="connsiteX124" fmla="*/ 971550 w 3929062"/>
                    <a:gd name="connsiteY124" fmla="*/ 2500312 h 2587914"/>
                    <a:gd name="connsiteX125" fmla="*/ 985837 w 3929062"/>
                    <a:gd name="connsiteY125" fmla="*/ 2505075 h 2587914"/>
                    <a:gd name="connsiteX126" fmla="*/ 1023937 w 3929062"/>
                    <a:gd name="connsiteY126" fmla="*/ 2509837 h 2587914"/>
                    <a:gd name="connsiteX127" fmla="*/ 1057275 w 3929062"/>
                    <a:gd name="connsiteY127" fmla="*/ 2514600 h 2587914"/>
                    <a:gd name="connsiteX128" fmla="*/ 1076325 w 3929062"/>
                    <a:gd name="connsiteY128" fmla="*/ 2519362 h 2587914"/>
                    <a:gd name="connsiteX129" fmla="*/ 1119187 w 3929062"/>
                    <a:gd name="connsiteY129" fmla="*/ 2528887 h 2587914"/>
                    <a:gd name="connsiteX130" fmla="*/ 1133475 w 3929062"/>
                    <a:gd name="connsiteY130" fmla="*/ 2533650 h 2587914"/>
                    <a:gd name="connsiteX131" fmla="*/ 1152525 w 3929062"/>
                    <a:gd name="connsiteY131" fmla="*/ 2543175 h 2587914"/>
                    <a:gd name="connsiteX132" fmla="*/ 1190625 w 3929062"/>
                    <a:gd name="connsiteY132" fmla="*/ 2547937 h 2587914"/>
                    <a:gd name="connsiteX133" fmla="*/ 1352550 w 3929062"/>
                    <a:gd name="connsiteY133" fmla="*/ 2557462 h 2587914"/>
                    <a:gd name="connsiteX134" fmla="*/ 1666875 w 3929062"/>
                    <a:gd name="connsiteY134" fmla="*/ 2562225 h 2587914"/>
                    <a:gd name="connsiteX135" fmla="*/ 1776412 w 3929062"/>
                    <a:gd name="connsiteY135" fmla="*/ 2571750 h 2587914"/>
                    <a:gd name="connsiteX136" fmla="*/ 1824037 w 3929062"/>
                    <a:gd name="connsiteY136" fmla="*/ 2576512 h 2587914"/>
                    <a:gd name="connsiteX137" fmla="*/ 1962150 w 3929062"/>
                    <a:gd name="connsiteY137" fmla="*/ 2581275 h 2587914"/>
                    <a:gd name="connsiteX138" fmla="*/ 2138362 w 3929062"/>
                    <a:gd name="connsiteY138" fmla="*/ 2581275 h 2587914"/>
                    <a:gd name="connsiteX139" fmla="*/ 2228850 w 3929062"/>
                    <a:gd name="connsiteY139" fmla="*/ 2576512 h 2587914"/>
                    <a:gd name="connsiteX140" fmla="*/ 2271712 w 3929062"/>
                    <a:gd name="connsiteY140" fmla="*/ 2571750 h 2587914"/>
                    <a:gd name="connsiteX141" fmla="*/ 2343150 w 3929062"/>
                    <a:gd name="connsiteY141" fmla="*/ 2566987 h 2587914"/>
                    <a:gd name="connsiteX142" fmla="*/ 2357437 w 3929062"/>
                    <a:gd name="connsiteY142" fmla="*/ 2562225 h 2587914"/>
                    <a:gd name="connsiteX143" fmla="*/ 2438400 w 3929062"/>
                    <a:gd name="connsiteY143" fmla="*/ 2543175 h 2587914"/>
                    <a:gd name="connsiteX144" fmla="*/ 2457450 w 3929062"/>
                    <a:gd name="connsiteY144" fmla="*/ 2533650 h 2587914"/>
                    <a:gd name="connsiteX145" fmla="*/ 2505075 w 3929062"/>
                    <a:gd name="connsiteY145" fmla="*/ 2524125 h 2587914"/>
                    <a:gd name="connsiteX146" fmla="*/ 2519362 w 3929062"/>
                    <a:gd name="connsiteY146" fmla="*/ 2519362 h 2587914"/>
                    <a:gd name="connsiteX147" fmla="*/ 2538412 w 3929062"/>
                    <a:gd name="connsiteY147" fmla="*/ 2509837 h 2587914"/>
                    <a:gd name="connsiteX148" fmla="*/ 2557462 w 3929062"/>
                    <a:gd name="connsiteY148" fmla="*/ 2505075 h 2587914"/>
                    <a:gd name="connsiteX149" fmla="*/ 2600325 w 3929062"/>
                    <a:gd name="connsiteY149" fmla="*/ 2486025 h 2587914"/>
                    <a:gd name="connsiteX150" fmla="*/ 2614612 w 3929062"/>
                    <a:gd name="connsiteY150" fmla="*/ 2476500 h 2587914"/>
                    <a:gd name="connsiteX151" fmla="*/ 2662237 w 3929062"/>
                    <a:gd name="connsiteY151" fmla="*/ 2462212 h 2587914"/>
                    <a:gd name="connsiteX152" fmla="*/ 2709862 w 3929062"/>
                    <a:gd name="connsiteY152" fmla="*/ 2447925 h 2587914"/>
                    <a:gd name="connsiteX153" fmla="*/ 2724150 w 3929062"/>
                    <a:gd name="connsiteY153" fmla="*/ 2443162 h 2587914"/>
                    <a:gd name="connsiteX154" fmla="*/ 2771775 w 3929062"/>
                    <a:gd name="connsiteY154" fmla="*/ 2433637 h 2587914"/>
                    <a:gd name="connsiteX155" fmla="*/ 2786062 w 3929062"/>
                    <a:gd name="connsiteY155" fmla="*/ 2428875 h 2587914"/>
                    <a:gd name="connsiteX156" fmla="*/ 2876550 w 3929062"/>
                    <a:gd name="connsiteY156" fmla="*/ 2424112 h 2587914"/>
                    <a:gd name="connsiteX157" fmla="*/ 2924175 w 3929062"/>
                    <a:gd name="connsiteY157" fmla="*/ 2419350 h 2587914"/>
                    <a:gd name="connsiteX158" fmla="*/ 2947987 w 3929062"/>
                    <a:gd name="connsiteY158" fmla="*/ 2414587 h 2587914"/>
                    <a:gd name="connsiteX159" fmla="*/ 3000375 w 3929062"/>
                    <a:gd name="connsiteY159" fmla="*/ 2405062 h 2587914"/>
                    <a:gd name="connsiteX160" fmla="*/ 3028950 w 3929062"/>
                    <a:gd name="connsiteY160" fmla="*/ 2395537 h 2587914"/>
                    <a:gd name="connsiteX161" fmla="*/ 3052762 w 3929062"/>
                    <a:gd name="connsiteY161" fmla="*/ 2386012 h 2587914"/>
                    <a:gd name="connsiteX162" fmla="*/ 3105150 w 3929062"/>
                    <a:gd name="connsiteY162" fmla="*/ 2371725 h 2587914"/>
                    <a:gd name="connsiteX163" fmla="*/ 3124200 w 3929062"/>
                    <a:gd name="connsiteY163" fmla="*/ 2362200 h 2587914"/>
                    <a:gd name="connsiteX164" fmla="*/ 3181350 w 3929062"/>
                    <a:gd name="connsiteY164" fmla="*/ 2347912 h 2587914"/>
                    <a:gd name="connsiteX165" fmla="*/ 3209925 w 3929062"/>
                    <a:gd name="connsiteY165" fmla="*/ 2338387 h 2587914"/>
                    <a:gd name="connsiteX166" fmla="*/ 3248025 w 3929062"/>
                    <a:gd name="connsiteY166" fmla="*/ 2324100 h 2587914"/>
                    <a:gd name="connsiteX167" fmla="*/ 3262312 w 3929062"/>
                    <a:gd name="connsiteY167" fmla="*/ 2314575 h 2587914"/>
                    <a:gd name="connsiteX168" fmla="*/ 3281362 w 3929062"/>
                    <a:gd name="connsiteY168" fmla="*/ 2300287 h 2587914"/>
                    <a:gd name="connsiteX169" fmla="*/ 3314700 w 3929062"/>
                    <a:gd name="connsiteY169" fmla="*/ 2286000 h 2587914"/>
                    <a:gd name="connsiteX170" fmla="*/ 3348037 w 3929062"/>
                    <a:gd name="connsiteY170" fmla="*/ 2266950 h 2587914"/>
                    <a:gd name="connsiteX171" fmla="*/ 3362325 w 3929062"/>
                    <a:gd name="connsiteY171" fmla="*/ 2262187 h 2587914"/>
                    <a:gd name="connsiteX172" fmla="*/ 3400425 w 3929062"/>
                    <a:gd name="connsiteY172" fmla="*/ 2243137 h 2587914"/>
                    <a:gd name="connsiteX173" fmla="*/ 3429000 w 3929062"/>
                    <a:gd name="connsiteY173" fmla="*/ 2233612 h 2587914"/>
                    <a:gd name="connsiteX174" fmla="*/ 3448050 w 3929062"/>
                    <a:gd name="connsiteY174" fmla="*/ 2224087 h 2587914"/>
                    <a:gd name="connsiteX175" fmla="*/ 3481387 w 3929062"/>
                    <a:gd name="connsiteY175" fmla="*/ 2205037 h 2587914"/>
                    <a:gd name="connsiteX176" fmla="*/ 3500437 w 3929062"/>
                    <a:gd name="connsiteY176" fmla="*/ 2200275 h 2587914"/>
                    <a:gd name="connsiteX177" fmla="*/ 3514725 w 3929062"/>
                    <a:gd name="connsiteY177" fmla="*/ 2190750 h 2587914"/>
                    <a:gd name="connsiteX178" fmla="*/ 3533775 w 3929062"/>
                    <a:gd name="connsiteY178" fmla="*/ 2181225 h 2587914"/>
                    <a:gd name="connsiteX179" fmla="*/ 3552825 w 3929062"/>
                    <a:gd name="connsiteY179" fmla="*/ 2166937 h 2587914"/>
                    <a:gd name="connsiteX180" fmla="*/ 3567112 w 3929062"/>
                    <a:gd name="connsiteY180" fmla="*/ 2157412 h 2587914"/>
                    <a:gd name="connsiteX181" fmla="*/ 3586162 w 3929062"/>
                    <a:gd name="connsiteY181" fmla="*/ 2138362 h 2587914"/>
                    <a:gd name="connsiteX182" fmla="*/ 3624262 w 3929062"/>
                    <a:gd name="connsiteY182" fmla="*/ 2109787 h 2587914"/>
                    <a:gd name="connsiteX183" fmla="*/ 3638550 w 3929062"/>
                    <a:gd name="connsiteY183" fmla="*/ 2090737 h 2587914"/>
                    <a:gd name="connsiteX184" fmla="*/ 3667125 w 3929062"/>
                    <a:gd name="connsiteY184" fmla="*/ 2076450 h 2587914"/>
                    <a:gd name="connsiteX185" fmla="*/ 3676650 w 3929062"/>
                    <a:gd name="connsiteY185" fmla="*/ 2057400 h 2587914"/>
                    <a:gd name="connsiteX186" fmla="*/ 3690937 w 3929062"/>
                    <a:gd name="connsiteY186" fmla="*/ 2047875 h 2587914"/>
                    <a:gd name="connsiteX187" fmla="*/ 3719512 w 3929062"/>
                    <a:gd name="connsiteY187" fmla="*/ 2019300 h 2587914"/>
                    <a:gd name="connsiteX188" fmla="*/ 3748087 w 3929062"/>
                    <a:gd name="connsiteY188" fmla="*/ 1990725 h 2587914"/>
                    <a:gd name="connsiteX189" fmla="*/ 3762375 w 3929062"/>
                    <a:gd name="connsiteY189" fmla="*/ 1976437 h 2587914"/>
                    <a:gd name="connsiteX190" fmla="*/ 3776662 w 3929062"/>
                    <a:gd name="connsiteY190" fmla="*/ 1966912 h 2587914"/>
                    <a:gd name="connsiteX191" fmla="*/ 3810000 w 3929062"/>
                    <a:gd name="connsiteY191" fmla="*/ 1928812 h 2587914"/>
                    <a:gd name="connsiteX192" fmla="*/ 3833812 w 3929062"/>
                    <a:gd name="connsiteY192" fmla="*/ 1900237 h 2587914"/>
                    <a:gd name="connsiteX193" fmla="*/ 3852862 w 3929062"/>
                    <a:gd name="connsiteY193" fmla="*/ 1871662 h 2587914"/>
                    <a:gd name="connsiteX194" fmla="*/ 3862387 w 3929062"/>
                    <a:gd name="connsiteY194" fmla="*/ 1857375 h 2587914"/>
                    <a:gd name="connsiteX195" fmla="*/ 3876675 w 3929062"/>
                    <a:gd name="connsiteY195" fmla="*/ 1847850 h 2587914"/>
                    <a:gd name="connsiteX196" fmla="*/ 3905250 w 3929062"/>
                    <a:gd name="connsiteY196" fmla="*/ 1804987 h 2587914"/>
                    <a:gd name="connsiteX197" fmla="*/ 3914775 w 3929062"/>
                    <a:gd name="connsiteY197" fmla="*/ 1790700 h 2587914"/>
                    <a:gd name="connsiteX198" fmla="*/ 3924300 w 3929062"/>
                    <a:gd name="connsiteY198" fmla="*/ 1762125 h 2587914"/>
                    <a:gd name="connsiteX199" fmla="*/ 3929062 w 3929062"/>
                    <a:gd name="connsiteY199" fmla="*/ 1747837 h 2587914"/>
                    <a:gd name="connsiteX200" fmla="*/ 3919537 w 3929062"/>
                    <a:gd name="connsiteY200" fmla="*/ 1709737 h 2587914"/>
                    <a:gd name="connsiteX201" fmla="*/ 3910012 w 3929062"/>
                    <a:gd name="connsiteY201" fmla="*/ 1695450 h 2587914"/>
                    <a:gd name="connsiteX202" fmla="*/ 3886200 w 3929062"/>
                    <a:gd name="connsiteY202" fmla="*/ 1657350 h 2587914"/>
                    <a:gd name="connsiteX203" fmla="*/ 3862387 w 3929062"/>
                    <a:gd name="connsiteY203" fmla="*/ 1614487 h 2587914"/>
                    <a:gd name="connsiteX204" fmla="*/ 3852862 w 3929062"/>
                    <a:gd name="connsiteY204" fmla="*/ 1600200 h 2587914"/>
                    <a:gd name="connsiteX205" fmla="*/ 3848100 w 3929062"/>
                    <a:gd name="connsiteY205" fmla="*/ 1581150 h 2587914"/>
                    <a:gd name="connsiteX206" fmla="*/ 3838575 w 3929062"/>
                    <a:gd name="connsiteY206" fmla="*/ 1552575 h 2587914"/>
                    <a:gd name="connsiteX207" fmla="*/ 3824287 w 3929062"/>
                    <a:gd name="connsiteY207" fmla="*/ 1504950 h 2587914"/>
                    <a:gd name="connsiteX208" fmla="*/ 3810000 w 3929062"/>
                    <a:gd name="connsiteY208" fmla="*/ 1476375 h 2587914"/>
                    <a:gd name="connsiteX209" fmla="*/ 3781425 w 3929062"/>
                    <a:gd name="connsiteY209" fmla="*/ 1462087 h 2587914"/>
                    <a:gd name="connsiteX210" fmla="*/ 3752850 w 3929062"/>
                    <a:gd name="connsiteY210" fmla="*/ 1447800 h 2587914"/>
                    <a:gd name="connsiteX211" fmla="*/ 3738562 w 3929062"/>
                    <a:gd name="connsiteY211" fmla="*/ 1433512 h 2587914"/>
                    <a:gd name="connsiteX212" fmla="*/ 3733800 w 3929062"/>
                    <a:gd name="connsiteY212" fmla="*/ 1419225 h 2587914"/>
                    <a:gd name="connsiteX213" fmla="*/ 3719512 w 3929062"/>
                    <a:gd name="connsiteY213" fmla="*/ 1409700 h 2587914"/>
                    <a:gd name="connsiteX214" fmla="*/ 3709987 w 3929062"/>
                    <a:gd name="connsiteY214" fmla="*/ 1381125 h 2587914"/>
                    <a:gd name="connsiteX215" fmla="*/ 3681412 w 3929062"/>
                    <a:gd name="connsiteY215" fmla="*/ 1362075 h 2587914"/>
                    <a:gd name="connsiteX216" fmla="*/ 3671887 w 3929062"/>
                    <a:gd name="connsiteY216" fmla="*/ 1347787 h 2587914"/>
                    <a:gd name="connsiteX217" fmla="*/ 3657600 w 3929062"/>
                    <a:gd name="connsiteY217" fmla="*/ 1338262 h 2587914"/>
                    <a:gd name="connsiteX218" fmla="*/ 3624262 w 3929062"/>
                    <a:gd name="connsiteY218" fmla="*/ 1314450 h 2587914"/>
                    <a:gd name="connsiteX219" fmla="*/ 3605212 w 3929062"/>
                    <a:gd name="connsiteY219" fmla="*/ 1285875 h 2587914"/>
                    <a:gd name="connsiteX220" fmla="*/ 3590925 w 3929062"/>
                    <a:gd name="connsiteY220" fmla="*/ 1276350 h 2587914"/>
                    <a:gd name="connsiteX221" fmla="*/ 3557587 w 3929062"/>
                    <a:gd name="connsiteY221" fmla="*/ 1257300 h 2587914"/>
                    <a:gd name="connsiteX222" fmla="*/ 3529012 w 3929062"/>
                    <a:gd name="connsiteY222" fmla="*/ 1228725 h 2587914"/>
                    <a:gd name="connsiteX223" fmla="*/ 3514725 w 3929062"/>
                    <a:gd name="connsiteY223" fmla="*/ 1214437 h 2587914"/>
                    <a:gd name="connsiteX224" fmla="*/ 3486150 w 3929062"/>
                    <a:gd name="connsiteY224" fmla="*/ 1204912 h 2587914"/>
                    <a:gd name="connsiteX225" fmla="*/ 3443287 w 3929062"/>
                    <a:gd name="connsiteY225" fmla="*/ 1181100 h 2587914"/>
                    <a:gd name="connsiteX226" fmla="*/ 3429000 w 3929062"/>
                    <a:gd name="connsiteY226" fmla="*/ 1166812 h 2587914"/>
                    <a:gd name="connsiteX227" fmla="*/ 3390900 w 3929062"/>
                    <a:gd name="connsiteY227" fmla="*/ 1157287 h 2587914"/>
                    <a:gd name="connsiteX228" fmla="*/ 3376612 w 3929062"/>
                    <a:gd name="connsiteY228" fmla="*/ 1152525 h 2587914"/>
                    <a:gd name="connsiteX229" fmla="*/ 3348037 w 3929062"/>
                    <a:gd name="connsiteY229" fmla="*/ 1147762 h 2587914"/>
                    <a:gd name="connsiteX230" fmla="*/ 3319462 w 3929062"/>
                    <a:gd name="connsiteY230" fmla="*/ 1138237 h 2587914"/>
                    <a:gd name="connsiteX231" fmla="*/ 3305175 w 3929062"/>
                    <a:gd name="connsiteY231" fmla="*/ 1133475 h 2587914"/>
                    <a:gd name="connsiteX232" fmla="*/ 3290887 w 3929062"/>
                    <a:gd name="connsiteY232" fmla="*/ 1128712 h 2587914"/>
                    <a:gd name="connsiteX233" fmla="*/ 3267075 w 3929062"/>
                    <a:gd name="connsiteY233" fmla="*/ 1104900 h 2587914"/>
                    <a:gd name="connsiteX234" fmla="*/ 3243262 w 3929062"/>
                    <a:gd name="connsiteY234" fmla="*/ 1085850 h 2587914"/>
                    <a:gd name="connsiteX235" fmla="*/ 3200400 w 3929062"/>
                    <a:gd name="connsiteY235" fmla="*/ 1062037 h 2587914"/>
                    <a:gd name="connsiteX236" fmla="*/ 3186112 w 3929062"/>
                    <a:gd name="connsiteY236" fmla="*/ 1057275 h 2587914"/>
                    <a:gd name="connsiteX237" fmla="*/ 3143250 w 3929062"/>
                    <a:gd name="connsiteY237" fmla="*/ 1033462 h 2587914"/>
                    <a:gd name="connsiteX238" fmla="*/ 3100387 w 3929062"/>
                    <a:gd name="connsiteY238" fmla="*/ 1028700 h 2587914"/>
                    <a:gd name="connsiteX239" fmla="*/ 3086100 w 3929062"/>
                    <a:gd name="connsiteY239" fmla="*/ 1023937 h 2587914"/>
                    <a:gd name="connsiteX240" fmla="*/ 3052762 w 3929062"/>
                    <a:gd name="connsiteY240" fmla="*/ 1004887 h 2587914"/>
                    <a:gd name="connsiteX241" fmla="*/ 3033712 w 3929062"/>
                    <a:gd name="connsiteY241" fmla="*/ 1000125 h 2587914"/>
                    <a:gd name="connsiteX242" fmla="*/ 3014662 w 3929062"/>
                    <a:gd name="connsiteY242" fmla="*/ 990600 h 2587914"/>
                    <a:gd name="connsiteX243" fmla="*/ 3000375 w 3929062"/>
                    <a:gd name="connsiteY243" fmla="*/ 981075 h 2587914"/>
                    <a:gd name="connsiteX244" fmla="*/ 2971800 w 3929062"/>
                    <a:gd name="connsiteY244" fmla="*/ 971550 h 2587914"/>
                    <a:gd name="connsiteX245" fmla="*/ 2928937 w 3929062"/>
                    <a:gd name="connsiteY245" fmla="*/ 942975 h 2587914"/>
                    <a:gd name="connsiteX246" fmla="*/ 2881312 w 3929062"/>
                    <a:gd name="connsiteY246" fmla="*/ 933450 h 2587914"/>
                    <a:gd name="connsiteX247" fmla="*/ 2862262 w 3929062"/>
                    <a:gd name="connsiteY247" fmla="*/ 928687 h 2587914"/>
                    <a:gd name="connsiteX248" fmla="*/ 2833687 w 3929062"/>
                    <a:gd name="connsiteY248" fmla="*/ 919162 h 2587914"/>
                    <a:gd name="connsiteX249" fmla="*/ 2786062 w 3929062"/>
                    <a:gd name="connsiteY249" fmla="*/ 919162 h 2587914"/>
                    <a:gd name="connsiteX250" fmla="*/ 2733675 w 3929062"/>
                    <a:gd name="connsiteY250" fmla="*/ 914400 h 2587914"/>
                    <a:gd name="connsiteX251" fmla="*/ 2686050 w 3929062"/>
                    <a:gd name="connsiteY251" fmla="*/ 904875 h 2587914"/>
                    <a:gd name="connsiteX252" fmla="*/ 2619375 w 3929062"/>
                    <a:gd name="connsiteY252" fmla="*/ 890587 h 2587914"/>
                    <a:gd name="connsiteX253" fmla="*/ 2586037 w 3929062"/>
                    <a:gd name="connsiteY253" fmla="*/ 881062 h 2587914"/>
                    <a:gd name="connsiteX254" fmla="*/ 2566987 w 3929062"/>
                    <a:gd name="connsiteY254" fmla="*/ 876300 h 2587914"/>
                    <a:gd name="connsiteX255" fmla="*/ 2533650 w 3929062"/>
                    <a:gd name="connsiteY255" fmla="*/ 866775 h 2587914"/>
                    <a:gd name="connsiteX256" fmla="*/ 2514600 w 3929062"/>
                    <a:gd name="connsiteY256" fmla="*/ 857250 h 2587914"/>
                    <a:gd name="connsiteX257" fmla="*/ 2424112 w 3929062"/>
                    <a:gd name="connsiteY257" fmla="*/ 847725 h 2587914"/>
                    <a:gd name="connsiteX258" fmla="*/ 2409825 w 3929062"/>
                    <a:gd name="connsiteY258" fmla="*/ 842962 h 2587914"/>
                    <a:gd name="connsiteX259" fmla="*/ 2395537 w 3929062"/>
                    <a:gd name="connsiteY259" fmla="*/ 833437 h 2587914"/>
                    <a:gd name="connsiteX260" fmla="*/ 2362200 w 3929062"/>
                    <a:gd name="connsiteY260" fmla="*/ 828675 h 2587914"/>
                    <a:gd name="connsiteX261" fmla="*/ 2333625 w 3929062"/>
                    <a:gd name="connsiteY261" fmla="*/ 814387 h 2587914"/>
                    <a:gd name="connsiteX262" fmla="*/ 2319337 w 3929062"/>
                    <a:gd name="connsiteY262" fmla="*/ 809625 h 2587914"/>
                    <a:gd name="connsiteX263" fmla="*/ 2305050 w 3929062"/>
                    <a:gd name="connsiteY263" fmla="*/ 800100 h 2587914"/>
                    <a:gd name="connsiteX264" fmla="*/ 2290762 w 3929062"/>
                    <a:gd name="connsiteY264" fmla="*/ 795337 h 2587914"/>
                    <a:gd name="connsiteX265" fmla="*/ 2262187 w 3929062"/>
                    <a:gd name="connsiteY265" fmla="*/ 776287 h 2587914"/>
                    <a:gd name="connsiteX266" fmla="*/ 2247900 w 3929062"/>
                    <a:gd name="connsiteY266" fmla="*/ 766762 h 2587914"/>
                    <a:gd name="connsiteX267" fmla="*/ 2219325 w 3929062"/>
                    <a:gd name="connsiteY267" fmla="*/ 757237 h 2587914"/>
                    <a:gd name="connsiteX268" fmla="*/ 2205037 w 3929062"/>
                    <a:gd name="connsiteY268" fmla="*/ 742950 h 2587914"/>
                    <a:gd name="connsiteX269" fmla="*/ 2162175 w 3929062"/>
                    <a:gd name="connsiteY269" fmla="*/ 733425 h 2587914"/>
                    <a:gd name="connsiteX270" fmla="*/ 2119312 w 3929062"/>
                    <a:gd name="connsiteY270" fmla="*/ 723900 h 2587914"/>
                    <a:gd name="connsiteX271" fmla="*/ 2085975 w 3929062"/>
                    <a:gd name="connsiteY271" fmla="*/ 714375 h 2587914"/>
                    <a:gd name="connsiteX272" fmla="*/ 2062162 w 3929062"/>
                    <a:gd name="connsiteY272" fmla="*/ 709612 h 2587914"/>
                    <a:gd name="connsiteX273" fmla="*/ 2047875 w 3929062"/>
                    <a:gd name="connsiteY273" fmla="*/ 704850 h 2587914"/>
                    <a:gd name="connsiteX274" fmla="*/ 2024062 w 3929062"/>
                    <a:gd name="connsiteY274" fmla="*/ 700087 h 2587914"/>
                    <a:gd name="connsiteX275" fmla="*/ 1995487 w 3929062"/>
                    <a:gd name="connsiteY275" fmla="*/ 690562 h 2587914"/>
                    <a:gd name="connsiteX276" fmla="*/ 1966912 w 3929062"/>
                    <a:gd name="connsiteY276" fmla="*/ 681037 h 2587914"/>
                    <a:gd name="connsiteX277" fmla="*/ 1952625 w 3929062"/>
                    <a:gd name="connsiteY277" fmla="*/ 671512 h 2587914"/>
                    <a:gd name="connsiteX278" fmla="*/ 1924050 w 3929062"/>
                    <a:gd name="connsiteY278" fmla="*/ 661987 h 2587914"/>
                    <a:gd name="connsiteX279" fmla="*/ 1890712 w 3929062"/>
                    <a:gd name="connsiteY279" fmla="*/ 647700 h 2587914"/>
                    <a:gd name="connsiteX280" fmla="*/ 1843087 w 3929062"/>
                    <a:gd name="connsiteY280" fmla="*/ 619125 h 2587914"/>
                    <a:gd name="connsiteX281" fmla="*/ 1814512 w 3929062"/>
                    <a:gd name="connsiteY281" fmla="*/ 609600 h 2587914"/>
                    <a:gd name="connsiteX282" fmla="*/ 1795462 w 3929062"/>
                    <a:gd name="connsiteY282" fmla="*/ 600075 h 2587914"/>
                    <a:gd name="connsiteX283" fmla="*/ 1776412 w 3929062"/>
                    <a:gd name="connsiteY283" fmla="*/ 585787 h 2587914"/>
                    <a:gd name="connsiteX284" fmla="*/ 1757362 w 3929062"/>
                    <a:gd name="connsiteY284" fmla="*/ 581025 h 2587914"/>
                    <a:gd name="connsiteX285" fmla="*/ 1743075 w 3929062"/>
                    <a:gd name="connsiteY285" fmla="*/ 576262 h 2587914"/>
                    <a:gd name="connsiteX286" fmla="*/ 1709737 w 3929062"/>
                    <a:gd name="connsiteY286" fmla="*/ 561975 h 2587914"/>
                    <a:gd name="connsiteX287" fmla="*/ 1681162 w 3929062"/>
                    <a:gd name="connsiteY287" fmla="*/ 542925 h 2587914"/>
                    <a:gd name="connsiteX288" fmla="*/ 1652587 w 3929062"/>
                    <a:gd name="connsiteY288" fmla="*/ 533400 h 2587914"/>
                    <a:gd name="connsiteX289" fmla="*/ 1624012 w 3929062"/>
                    <a:gd name="connsiteY289" fmla="*/ 504825 h 2587914"/>
                    <a:gd name="connsiteX290" fmla="*/ 1595437 w 3929062"/>
                    <a:gd name="connsiteY290" fmla="*/ 481012 h 2587914"/>
                    <a:gd name="connsiteX291" fmla="*/ 1576387 w 3929062"/>
                    <a:gd name="connsiteY291" fmla="*/ 476250 h 2587914"/>
                    <a:gd name="connsiteX292" fmla="*/ 1538287 w 3929062"/>
                    <a:gd name="connsiteY292" fmla="*/ 457200 h 2587914"/>
                    <a:gd name="connsiteX293" fmla="*/ 1519237 w 3929062"/>
                    <a:gd name="connsiteY293" fmla="*/ 442912 h 2587914"/>
                    <a:gd name="connsiteX294" fmla="*/ 1485900 w 3929062"/>
                    <a:gd name="connsiteY294" fmla="*/ 428625 h 2587914"/>
                    <a:gd name="connsiteX295" fmla="*/ 1471612 w 3929062"/>
                    <a:gd name="connsiteY295" fmla="*/ 414337 h 2587914"/>
                    <a:gd name="connsiteX296" fmla="*/ 1443037 w 3929062"/>
                    <a:gd name="connsiteY296" fmla="*/ 400050 h 2587914"/>
                    <a:gd name="connsiteX297" fmla="*/ 1428750 w 3929062"/>
                    <a:gd name="connsiteY297" fmla="*/ 390525 h 2587914"/>
                    <a:gd name="connsiteX298" fmla="*/ 1395412 w 3929062"/>
                    <a:gd name="connsiteY298" fmla="*/ 381000 h 2587914"/>
                    <a:gd name="connsiteX299" fmla="*/ 1381125 w 3929062"/>
                    <a:gd name="connsiteY299" fmla="*/ 376237 h 2587914"/>
                    <a:gd name="connsiteX300" fmla="*/ 1366837 w 3929062"/>
                    <a:gd name="connsiteY300" fmla="*/ 347662 h 2587914"/>
                    <a:gd name="connsiteX301" fmla="*/ 1362075 w 3929062"/>
                    <a:gd name="connsiteY301" fmla="*/ 333375 h 2587914"/>
                    <a:gd name="connsiteX302" fmla="*/ 1366837 w 3929062"/>
                    <a:gd name="connsiteY302" fmla="*/ 300037 h 2587914"/>
                    <a:gd name="connsiteX303" fmla="*/ 1385887 w 3929062"/>
                    <a:gd name="connsiteY303" fmla="*/ 271462 h 2587914"/>
                    <a:gd name="connsiteX304" fmla="*/ 1404937 w 3929062"/>
                    <a:gd name="connsiteY304" fmla="*/ 233362 h 2587914"/>
                    <a:gd name="connsiteX305" fmla="*/ 1414462 w 3929062"/>
                    <a:gd name="connsiteY305" fmla="*/ 219075 h 2587914"/>
                    <a:gd name="connsiteX306" fmla="*/ 1419225 w 3929062"/>
                    <a:gd name="connsiteY306" fmla="*/ 204787 h 2587914"/>
                    <a:gd name="connsiteX307" fmla="*/ 1438275 w 3929062"/>
                    <a:gd name="connsiteY307" fmla="*/ 176212 h 2587914"/>
                    <a:gd name="connsiteX308" fmla="*/ 1447800 w 3929062"/>
                    <a:gd name="connsiteY308" fmla="*/ 161925 h 2587914"/>
                    <a:gd name="connsiteX309" fmla="*/ 1462087 w 3929062"/>
                    <a:gd name="connsiteY309" fmla="*/ 152400 h 2587914"/>
                    <a:gd name="connsiteX310" fmla="*/ 1485900 w 3929062"/>
                    <a:gd name="connsiteY310" fmla="*/ 123825 h 2587914"/>
                    <a:gd name="connsiteX311" fmla="*/ 1504950 w 3929062"/>
                    <a:gd name="connsiteY311" fmla="*/ 109537 h 2587914"/>
                    <a:gd name="connsiteX312" fmla="*/ 1514475 w 3929062"/>
                    <a:gd name="connsiteY312" fmla="*/ 95250 h 2587914"/>
                    <a:gd name="connsiteX313" fmla="*/ 1528762 w 3929062"/>
                    <a:gd name="connsiteY313" fmla="*/ 80962 h 2587914"/>
                    <a:gd name="connsiteX314" fmla="*/ 1538287 w 3929062"/>
                    <a:gd name="connsiteY314" fmla="*/ 66675 h 2587914"/>
                    <a:gd name="connsiteX315" fmla="*/ 1552575 w 3929062"/>
                    <a:gd name="connsiteY315" fmla="*/ 61912 h 2587914"/>
                    <a:gd name="connsiteX316" fmla="*/ 1576387 w 3929062"/>
                    <a:gd name="connsiteY316" fmla="*/ 42862 h 2587914"/>
                    <a:gd name="connsiteX317" fmla="*/ 1585912 w 3929062"/>
                    <a:gd name="connsiteY317" fmla="*/ 28575 h 2587914"/>
                    <a:gd name="connsiteX318" fmla="*/ 1628775 w 3929062"/>
                    <a:gd name="connsiteY318" fmla="*/ 9525 h 2587914"/>
                    <a:gd name="connsiteX319" fmla="*/ 1657350 w 3929062"/>
                    <a:gd name="connsiteY319" fmla="*/ 4762 h 2587914"/>
                    <a:gd name="connsiteX320" fmla="*/ 1671637 w 3929062"/>
                    <a:gd name="connsiteY320" fmla="*/ 0 h 2587914"/>
                    <a:gd name="connsiteX321" fmla="*/ 1133475 w 3929062"/>
                    <a:gd name="connsiteY321" fmla="*/ 9525 h 2587914"/>
                    <a:gd name="connsiteX322" fmla="*/ 1090612 w 3929062"/>
                    <a:gd name="connsiteY322" fmla="*/ 19050 h 2587914"/>
                    <a:gd name="connsiteX323" fmla="*/ 1076325 w 3929062"/>
                    <a:gd name="connsiteY323" fmla="*/ 23812 h 2587914"/>
                    <a:gd name="connsiteX324" fmla="*/ 890587 w 3929062"/>
                    <a:gd name="connsiteY324" fmla="*/ 23812 h 2587914"/>
                    <a:gd name="connsiteX325" fmla="*/ 876300 w 3929062"/>
                    <a:gd name="connsiteY325" fmla="*/ 28575 h 2587914"/>
                    <a:gd name="connsiteX326" fmla="*/ 728662 w 3929062"/>
                    <a:gd name="connsiteY326" fmla="*/ 33337 h 2587914"/>
                    <a:gd name="connsiteX327" fmla="*/ 700087 w 3929062"/>
                    <a:gd name="connsiteY327" fmla="*/ 38100 h 2587914"/>
                    <a:gd name="connsiteX328" fmla="*/ 652462 w 3929062"/>
                    <a:gd name="connsiteY328" fmla="*/ 42862 h 2587914"/>
                    <a:gd name="connsiteX329" fmla="*/ 638175 w 3929062"/>
                    <a:gd name="connsiteY329" fmla="*/ 47625 h 2587914"/>
                    <a:gd name="connsiteX330" fmla="*/ 576262 w 3929062"/>
                    <a:gd name="connsiteY330" fmla="*/ 52387 h 2587914"/>
                    <a:gd name="connsiteX331" fmla="*/ 547687 w 3929062"/>
                    <a:gd name="connsiteY331" fmla="*/ 61912 h 2587914"/>
                    <a:gd name="connsiteX332" fmla="*/ 519112 w 3929062"/>
                    <a:gd name="connsiteY332" fmla="*/ 80962 h 2587914"/>
                    <a:gd name="connsiteX333" fmla="*/ 485775 w 3929062"/>
                    <a:gd name="connsiteY333" fmla="*/ 90487 h 2587914"/>
                    <a:gd name="connsiteX334" fmla="*/ 442912 w 3929062"/>
                    <a:gd name="connsiteY334" fmla="*/ 109537 h 2587914"/>
                    <a:gd name="connsiteX335" fmla="*/ 414337 w 3929062"/>
                    <a:gd name="connsiteY335" fmla="*/ 119062 h 2587914"/>
                    <a:gd name="connsiteX336" fmla="*/ 385762 w 3929062"/>
                    <a:gd name="connsiteY336" fmla="*/ 123825 h 2587914"/>
                    <a:gd name="connsiteX337" fmla="*/ 366712 w 3929062"/>
                    <a:gd name="connsiteY337" fmla="*/ 128587 h 2587914"/>
                    <a:gd name="connsiteX338" fmla="*/ 328612 w 3929062"/>
                    <a:gd name="connsiteY338" fmla="*/ 133350 h 2587914"/>
                    <a:gd name="connsiteX339" fmla="*/ 314325 w 3929062"/>
                    <a:gd name="connsiteY339" fmla="*/ 142875 h 2587914"/>
                    <a:gd name="connsiteX340" fmla="*/ 300037 w 3929062"/>
                    <a:gd name="connsiteY340" fmla="*/ 147637 h 2587914"/>
                    <a:gd name="connsiteX341" fmla="*/ 261937 w 3929062"/>
                    <a:gd name="connsiteY341" fmla="*/ 157162 h 2587914"/>
                    <a:gd name="connsiteX342" fmla="*/ 242887 w 3929062"/>
                    <a:gd name="connsiteY342" fmla="*/ 161925 h 2587914"/>
                    <a:gd name="connsiteX343" fmla="*/ 200025 w 3929062"/>
                    <a:gd name="connsiteY343" fmla="*/ 171450 h 2587914"/>
                    <a:gd name="connsiteX344" fmla="*/ 180975 w 3929062"/>
                    <a:gd name="connsiteY344" fmla="*/ 176212 h 2587914"/>
                    <a:gd name="connsiteX345" fmla="*/ 157162 w 3929062"/>
                    <a:gd name="connsiteY345" fmla="*/ 180975 h 2587914"/>
                    <a:gd name="connsiteX346" fmla="*/ 138112 w 3929062"/>
                    <a:gd name="connsiteY346" fmla="*/ 185737 h 2587914"/>
                    <a:gd name="connsiteX347" fmla="*/ 109537 w 3929062"/>
                    <a:gd name="connsiteY347" fmla="*/ 195262 h 2587914"/>
                    <a:gd name="connsiteX348" fmla="*/ 76200 w 3929062"/>
                    <a:gd name="connsiteY348" fmla="*/ 204787 h 2587914"/>
                    <a:gd name="connsiteX349" fmla="*/ 47625 w 3929062"/>
                    <a:gd name="connsiteY349" fmla="*/ 223837 h 2587914"/>
                    <a:gd name="connsiteX350" fmla="*/ 0 w 3929062"/>
                    <a:gd name="connsiteY350" fmla="*/ 261937 h 25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3929062" h="2587914">
                      <a:moveTo>
                        <a:pt x="0" y="261937"/>
                      </a:moveTo>
                      <a:lnTo>
                        <a:pt x="0" y="261937"/>
                      </a:lnTo>
                      <a:cubicBezTo>
                        <a:pt x="2567" y="268782"/>
                        <a:pt x="17762" y="304919"/>
                        <a:pt x="19050" y="319087"/>
                      </a:cubicBezTo>
                      <a:cubicBezTo>
                        <a:pt x="21641" y="347589"/>
                        <a:pt x="20262" y="376414"/>
                        <a:pt x="23812" y="404812"/>
                      </a:cubicBezTo>
                      <a:cubicBezTo>
                        <a:pt x="25057" y="414775"/>
                        <a:pt x="30162" y="423862"/>
                        <a:pt x="33337" y="433387"/>
                      </a:cubicBezTo>
                      <a:cubicBezTo>
                        <a:pt x="34925" y="438150"/>
                        <a:pt x="35315" y="443498"/>
                        <a:pt x="38100" y="447675"/>
                      </a:cubicBezTo>
                      <a:cubicBezTo>
                        <a:pt x="52157" y="468760"/>
                        <a:pt x="63723" y="490157"/>
                        <a:pt x="85725" y="504825"/>
                      </a:cubicBezTo>
                      <a:cubicBezTo>
                        <a:pt x="95250" y="511175"/>
                        <a:pt x="103440" y="520255"/>
                        <a:pt x="114300" y="523875"/>
                      </a:cubicBezTo>
                      <a:lnTo>
                        <a:pt x="128587" y="528637"/>
                      </a:lnTo>
                      <a:cubicBezTo>
                        <a:pt x="138112" y="534987"/>
                        <a:pt x="146302" y="544067"/>
                        <a:pt x="157162" y="547687"/>
                      </a:cubicBezTo>
                      <a:cubicBezTo>
                        <a:pt x="161925" y="549275"/>
                        <a:pt x="166960" y="550205"/>
                        <a:pt x="171450" y="552450"/>
                      </a:cubicBezTo>
                      <a:cubicBezTo>
                        <a:pt x="176569" y="555010"/>
                        <a:pt x="180767" y="559135"/>
                        <a:pt x="185737" y="561975"/>
                      </a:cubicBezTo>
                      <a:cubicBezTo>
                        <a:pt x="202216" y="571392"/>
                        <a:pt x="203045" y="570919"/>
                        <a:pt x="219075" y="576262"/>
                      </a:cubicBezTo>
                      <a:cubicBezTo>
                        <a:pt x="261099" y="604279"/>
                        <a:pt x="193932" y="561309"/>
                        <a:pt x="261937" y="595312"/>
                      </a:cubicBezTo>
                      <a:cubicBezTo>
                        <a:pt x="268287" y="598487"/>
                        <a:pt x="274340" y="602344"/>
                        <a:pt x="280987" y="604837"/>
                      </a:cubicBezTo>
                      <a:cubicBezTo>
                        <a:pt x="287116" y="607135"/>
                        <a:pt x="293743" y="607802"/>
                        <a:pt x="300037" y="609600"/>
                      </a:cubicBezTo>
                      <a:cubicBezTo>
                        <a:pt x="304864" y="610979"/>
                        <a:pt x="309562" y="612775"/>
                        <a:pt x="314325" y="614362"/>
                      </a:cubicBezTo>
                      <a:cubicBezTo>
                        <a:pt x="319087" y="617537"/>
                        <a:pt x="323351" y="621632"/>
                        <a:pt x="328612" y="623887"/>
                      </a:cubicBezTo>
                      <a:cubicBezTo>
                        <a:pt x="334628" y="626465"/>
                        <a:pt x="341393" y="626769"/>
                        <a:pt x="347662" y="628650"/>
                      </a:cubicBezTo>
                      <a:cubicBezTo>
                        <a:pt x="357279" y="631535"/>
                        <a:pt x="366497" y="635740"/>
                        <a:pt x="376237" y="638175"/>
                      </a:cubicBezTo>
                      <a:cubicBezTo>
                        <a:pt x="388937" y="641350"/>
                        <a:pt x="402628" y="641846"/>
                        <a:pt x="414337" y="647700"/>
                      </a:cubicBezTo>
                      <a:cubicBezTo>
                        <a:pt x="420687" y="650875"/>
                        <a:pt x="426587" y="655185"/>
                        <a:pt x="433387" y="657225"/>
                      </a:cubicBezTo>
                      <a:cubicBezTo>
                        <a:pt x="442636" y="660000"/>
                        <a:pt x="452493" y="660093"/>
                        <a:pt x="461962" y="661987"/>
                      </a:cubicBezTo>
                      <a:cubicBezTo>
                        <a:pt x="476904" y="664975"/>
                        <a:pt x="481688" y="666975"/>
                        <a:pt x="495300" y="671512"/>
                      </a:cubicBezTo>
                      <a:cubicBezTo>
                        <a:pt x="500062" y="674687"/>
                        <a:pt x="504357" y="678712"/>
                        <a:pt x="509587" y="681037"/>
                      </a:cubicBezTo>
                      <a:cubicBezTo>
                        <a:pt x="518762" y="685115"/>
                        <a:pt x="528637" y="687387"/>
                        <a:pt x="538162" y="690562"/>
                      </a:cubicBezTo>
                      <a:lnTo>
                        <a:pt x="552450" y="695325"/>
                      </a:lnTo>
                      <a:cubicBezTo>
                        <a:pt x="557212" y="696912"/>
                        <a:pt x="562247" y="697842"/>
                        <a:pt x="566737" y="700087"/>
                      </a:cubicBezTo>
                      <a:cubicBezTo>
                        <a:pt x="573087" y="703262"/>
                        <a:pt x="579262" y="706815"/>
                        <a:pt x="585787" y="709612"/>
                      </a:cubicBezTo>
                      <a:cubicBezTo>
                        <a:pt x="590401" y="711590"/>
                        <a:pt x="595585" y="712130"/>
                        <a:pt x="600075" y="714375"/>
                      </a:cubicBezTo>
                      <a:cubicBezTo>
                        <a:pt x="605194" y="716935"/>
                        <a:pt x="609132" y="721575"/>
                        <a:pt x="614362" y="723900"/>
                      </a:cubicBezTo>
                      <a:cubicBezTo>
                        <a:pt x="623537" y="727978"/>
                        <a:pt x="633412" y="730250"/>
                        <a:pt x="642937" y="733425"/>
                      </a:cubicBezTo>
                      <a:lnTo>
                        <a:pt x="657225" y="738187"/>
                      </a:lnTo>
                      <a:lnTo>
                        <a:pt x="700087" y="766762"/>
                      </a:lnTo>
                      <a:cubicBezTo>
                        <a:pt x="704850" y="769937"/>
                        <a:pt x="710328" y="772239"/>
                        <a:pt x="714375" y="776287"/>
                      </a:cubicBezTo>
                      <a:cubicBezTo>
                        <a:pt x="719137" y="781050"/>
                        <a:pt x="723346" y="786440"/>
                        <a:pt x="728662" y="790575"/>
                      </a:cubicBezTo>
                      <a:cubicBezTo>
                        <a:pt x="737698" y="797603"/>
                        <a:pt x="747712" y="803275"/>
                        <a:pt x="757237" y="809625"/>
                      </a:cubicBezTo>
                      <a:cubicBezTo>
                        <a:pt x="762000" y="812800"/>
                        <a:pt x="767478" y="815103"/>
                        <a:pt x="771525" y="819150"/>
                      </a:cubicBezTo>
                      <a:cubicBezTo>
                        <a:pt x="776287" y="823912"/>
                        <a:pt x="780208" y="829701"/>
                        <a:pt x="785812" y="833437"/>
                      </a:cubicBezTo>
                      <a:cubicBezTo>
                        <a:pt x="789989" y="836222"/>
                        <a:pt x="795610" y="835955"/>
                        <a:pt x="800100" y="838200"/>
                      </a:cubicBezTo>
                      <a:cubicBezTo>
                        <a:pt x="805219" y="840760"/>
                        <a:pt x="809625" y="844550"/>
                        <a:pt x="814387" y="847725"/>
                      </a:cubicBezTo>
                      <a:cubicBezTo>
                        <a:pt x="839789" y="885827"/>
                        <a:pt x="806447" y="839784"/>
                        <a:pt x="838200" y="871537"/>
                      </a:cubicBezTo>
                      <a:cubicBezTo>
                        <a:pt x="842247" y="875584"/>
                        <a:pt x="844550" y="881062"/>
                        <a:pt x="847725" y="885825"/>
                      </a:cubicBezTo>
                      <a:cubicBezTo>
                        <a:pt x="849312" y="890587"/>
                        <a:pt x="849996" y="895754"/>
                        <a:pt x="852487" y="900112"/>
                      </a:cubicBezTo>
                      <a:cubicBezTo>
                        <a:pt x="856425" y="907004"/>
                        <a:pt x="862161" y="912703"/>
                        <a:pt x="866775" y="919162"/>
                      </a:cubicBezTo>
                      <a:cubicBezTo>
                        <a:pt x="870102" y="923820"/>
                        <a:pt x="873125" y="928687"/>
                        <a:pt x="876300" y="933450"/>
                      </a:cubicBezTo>
                      <a:cubicBezTo>
                        <a:pt x="885030" y="959643"/>
                        <a:pt x="875816" y="936176"/>
                        <a:pt x="890587" y="962025"/>
                      </a:cubicBezTo>
                      <a:cubicBezTo>
                        <a:pt x="894109" y="968189"/>
                        <a:pt x="897315" y="974550"/>
                        <a:pt x="900112" y="981075"/>
                      </a:cubicBezTo>
                      <a:cubicBezTo>
                        <a:pt x="902090" y="985689"/>
                        <a:pt x="902630" y="990872"/>
                        <a:pt x="904875" y="995362"/>
                      </a:cubicBezTo>
                      <a:cubicBezTo>
                        <a:pt x="907435" y="1000482"/>
                        <a:pt x="911225" y="1004887"/>
                        <a:pt x="914400" y="1009650"/>
                      </a:cubicBezTo>
                      <a:cubicBezTo>
                        <a:pt x="931764" y="1061747"/>
                        <a:pt x="904071" y="982839"/>
                        <a:pt x="928687" y="1038225"/>
                      </a:cubicBezTo>
                      <a:cubicBezTo>
                        <a:pt x="932765" y="1047400"/>
                        <a:pt x="935777" y="1057060"/>
                        <a:pt x="938212" y="1066800"/>
                      </a:cubicBezTo>
                      <a:cubicBezTo>
                        <a:pt x="942007" y="1081977"/>
                        <a:pt x="945317" y="1093933"/>
                        <a:pt x="947737" y="1109662"/>
                      </a:cubicBezTo>
                      <a:cubicBezTo>
                        <a:pt x="949683" y="1122312"/>
                        <a:pt x="950912" y="1135062"/>
                        <a:pt x="952500" y="1147762"/>
                      </a:cubicBezTo>
                      <a:cubicBezTo>
                        <a:pt x="950740" y="1200561"/>
                        <a:pt x="949787" y="1291239"/>
                        <a:pt x="942975" y="1352550"/>
                      </a:cubicBezTo>
                      <a:cubicBezTo>
                        <a:pt x="942176" y="1359739"/>
                        <a:pt x="935931" y="1387140"/>
                        <a:pt x="933450" y="1395412"/>
                      </a:cubicBezTo>
                      <a:cubicBezTo>
                        <a:pt x="930565" y="1405029"/>
                        <a:pt x="925894" y="1414142"/>
                        <a:pt x="923925" y="1423987"/>
                      </a:cubicBezTo>
                      <a:cubicBezTo>
                        <a:pt x="917878" y="1454218"/>
                        <a:pt x="921125" y="1439947"/>
                        <a:pt x="914400" y="1466850"/>
                      </a:cubicBezTo>
                      <a:cubicBezTo>
                        <a:pt x="911366" y="1506286"/>
                        <a:pt x="909420" y="1537752"/>
                        <a:pt x="904875" y="1576387"/>
                      </a:cubicBezTo>
                      <a:cubicBezTo>
                        <a:pt x="903525" y="1587858"/>
                        <a:pt x="901818" y="1611076"/>
                        <a:pt x="895350" y="1624012"/>
                      </a:cubicBezTo>
                      <a:cubicBezTo>
                        <a:pt x="892790" y="1629132"/>
                        <a:pt x="888665" y="1633330"/>
                        <a:pt x="885825" y="1638300"/>
                      </a:cubicBezTo>
                      <a:cubicBezTo>
                        <a:pt x="882303" y="1644464"/>
                        <a:pt x="880560" y="1651670"/>
                        <a:pt x="876300" y="1657350"/>
                      </a:cubicBezTo>
                      <a:cubicBezTo>
                        <a:pt x="870912" y="1664534"/>
                        <a:pt x="863164" y="1669642"/>
                        <a:pt x="857250" y="1676400"/>
                      </a:cubicBezTo>
                      <a:cubicBezTo>
                        <a:pt x="832439" y="1704755"/>
                        <a:pt x="854678" y="1687639"/>
                        <a:pt x="828675" y="1704975"/>
                      </a:cubicBezTo>
                      <a:cubicBezTo>
                        <a:pt x="820305" y="1730082"/>
                        <a:pt x="829443" y="1709767"/>
                        <a:pt x="809625" y="1733550"/>
                      </a:cubicBezTo>
                      <a:cubicBezTo>
                        <a:pt x="805961" y="1737947"/>
                        <a:pt x="804147" y="1743790"/>
                        <a:pt x="800100" y="1747837"/>
                      </a:cubicBezTo>
                      <a:cubicBezTo>
                        <a:pt x="796052" y="1751884"/>
                        <a:pt x="790209" y="1753698"/>
                        <a:pt x="785812" y="1757362"/>
                      </a:cubicBezTo>
                      <a:cubicBezTo>
                        <a:pt x="780638" y="1761674"/>
                        <a:pt x="776699" y="1767338"/>
                        <a:pt x="771525" y="1771650"/>
                      </a:cubicBezTo>
                      <a:cubicBezTo>
                        <a:pt x="767128" y="1775314"/>
                        <a:pt x="761515" y="1777372"/>
                        <a:pt x="757237" y="1781175"/>
                      </a:cubicBezTo>
                      <a:cubicBezTo>
                        <a:pt x="718687" y="1815441"/>
                        <a:pt x="743836" y="1804692"/>
                        <a:pt x="714375" y="1814512"/>
                      </a:cubicBezTo>
                      <a:lnTo>
                        <a:pt x="685800" y="1843087"/>
                      </a:lnTo>
                      <a:cubicBezTo>
                        <a:pt x="681037" y="1847850"/>
                        <a:pt x="677116" y="1853639"/>
                        <a:pt x="671512" y="1857375"/>
                      </a:cubicBezTo>
                      <a:cubicBezTo>
                        <a:pt x="666750" y="1860550"/>
                        <a:pt x="661571" y="1863175"/>
                        <a:pt x="657225" y="1866900"/>
                      </a:cubicBezTo>
                      <a:cubicBezTo>
                        <a:pt x="650407" y="1872744"/>
                        <a:pt x="645187" y="1880340"/>
                        <a:pt x="638175" y="1885950"/>
                      </a:cubicBezTo>
                      <a:cubicBezTo>
                        <a:pt x="629236" y="1893101"/>
                        <a:pt x="609600" y="1905000"/>
                        <a:pt x="609600" y="1905000"/>
                      </a:cubicBezTo>
                      <a:cubicBezTo>
                        <a:pt x="606425" y="1909762"/>
                        <a:pt x="604122" y="1915240"/>
                        <a:pt x="600075" y="1919287"/>
                      </a:cubicBezTo>
                      <a:cubicBezTo>
                        <a:pt x="582912" y="1936450"/>
                        <a:pt x="582967" y="1929575"/>
                        <a:pt x="566737" y="1943100"/>
                      </a:cubicBezTo>
                      <a:cubicBezTo>
                        <a:pt x="561563" y="1947412"/>
                        <a:pt x="557766" y="1953252"/>
                        <a:pt x="552450" y="1957387"/>
                      </a:cubicBezTo>
                      <a:cubicBezTo>
                        <a:pt x="543414" y="1964415"/>
                        <a:pt x="533033" y="1969568"/>
                        <a:pt x="523875" y="1976437"/>
                      </a:cubicBezTo>
                      <a:cubicBezTo>
                        <a:pt x="522971" y="1977115"/>
                        <a:pt x="465557" y="2021276"/>
                        <a:pt x="457200" y="2024062"/>
                      </a:cubicBezTo>
                      <a:lnTo>
                        <a:pt x="442912" y="2028825"/>
                      </a:lnTo>
                      <a:cubicBezTo>
                        <a:pt x="396849" y="2063371"/>
                        <a:pt x="445937" y="2029694"/>
                        <a:pt x="409575" y="2047875"/>
                      </a:cubicBezTo>
                      <a:cubicBezTo>
                        <a:pt x="404455" y="2050435"/>
                        <a:pt x="400518" y="2055075"/>
                        <a:pt x="395287" y="2057400"/>
                      </a:cubicBezTo>
                      <a:cubicBezTo>
                        <a:pt x="386112" y="2061478"/>
                        <a:pt x="375066" y="2061356"/>
                        <a:pt x="366712" y="2066925"/>
                      </a:cubicBezTo>
                      <a:cubicBezTo>
                        <a:pt x="348248" y="2079235"/>
                        <a:pt x="357855" y="2074640"/>
                        <a:pt x="338137" y="2081212"/>
                      </a:cubicBezTo>
                      <a:cubicBezTo>
                        <a:pt x="292076" y="2115759"/>
                        <a:pt x="341160" y="2082083"/>
                        <a:pt x="304800" y="2100262"/>
                      </a:cubicBezTo>
                      <a:cubicBezTo>
                        <a:pt x="299680" y="2102822"/>
                        <a:pt x="295632" y="2107227"/>
                        <a:pt x="290512" y="2109787"/>
                      </a:cubicBezTo>
                      <a:cubicBezTo>
                        <a:pt x="286022" y="2112032"/>
                        <a:pt x="280715" y="2112305"/>
                        <a:pt x="276225" y="2114550"/>
                      </a:cubicBezTo>
                      <a:cubicBezTo>
                        <a:pt x="239304" y="2133011"/>
                        <a:pt x="283553" y="2116870"/>
                        <a:pt x="247650" y="2128837"/>
                      </a:cubicBezTo>
                      <a:cubicBezTo>
                        <a:pt x="242887" y="2132012"/>
                        <a:pt x="238482" y="2135802"/>
                        <a:pt x="233362" y="2138362"/>
                      </a:cubicBezTo>
                      <a:cubicBezTo>
                        <a:pt x="228872" y="2140607"/>
                        <a:pt x="223463" y="2140687"/>
                        <a:pt x="219075" y="2143125"/>
                      </a:cubicBezTo>
                      <a:cubicBezTo>
                        <a:pt x="209068" y="2148685"/>
                        <a:pt x="200025" y="2155825"/>
                        <a:pt x="190500" y="2162175"/>
                      </a:cubicBezTo>
                      <a:lnTo>
                        <a:pt x="147637" y="2190750"/>
                      </a:lnTo>
                      <a:cubicBezTo>
                        <a:pt x="142875" y="2193925"/>
                        <a:pt x="138780" y="2198465"/>
                        <a:pt x="133350" y="2200275"/>
                      </a:cubicBezTo>
                      <a:lnTo>
                        <a:pt x="119062" y="2205037"/>
                      </a:lnTo>
                      <a:cubicBezTo>
                        <a:pt x="136662" y="2231438"/>
                        <a:pt x="118517" y="2210555"/>
                        <a:pt x="142875" y="2224087"/>
                      </a:cubicBezTo>
                      <a:cubicBezTo>
                        <a:pt x="152882" y="2229646"/>
                        <a:pt x="161925" y="2236787"/>
                        <a:pt x="171450" y="2243137"/>
                      </a:cubicBezTo>
                      <a:cubicBezTo>
                        <a:pt x="176212" y="2246312"/>
                        <a:pt x="180184" y="2251274"/>
                        <a:pt x="185737" y="2252662"/>
                      </a:cubicBezTo>
                      <a:lnTo>
                        <a:pt x="204787" y="2257425"/>
                      </a:lnTo>
                      <a:cubicBezTo>
                        <a:pt x="256799" y="2292098"/>
                        <a:pt x="176612" y="2240956"/>
                        <a:pt x="238125" y="2271712"/>
                      </a:cubicBezTo>
                      <a:cubicBezTo>
                        <a:pt x="248364" y="2276831"/>
                        <a:pt x="255840" y="2287141"/>
                        <a:pt x="266700" y="2290762"/>
                      </a:cubicBezTo>
                      <a:cubicBezTo>
                        <a:pt x="302617" y="2302736"/>
                        <a:pt x="258339" y="2286582"/>
                        <a:pt x="295275" y="2305050"/>
                      </a:cubicBezTo>
                      <a:cubicBezTo>
                        <a:pt x="299765" y="2307295"/>
                        <a:pt x="304800" y="2308225"/>
                        <a:pt x="309562" y="2309812"/>
                      </a:cubicBezTo>
                      <a:cubicBezTo>
                        <a:pt x="314325" y="2312987"/>
                        <a:pt x="318619" y="2317012"/>
                        <a:pt x="323850" y="2319337"/>
                      </a:cubicBezTo>
                      <a:cubicBezTo>
                        <a:pt x="333025" y="2323415"/>
                        <a:pt x="342900" y="2325687"/>
                        <a:pt x="352425" y="2328862"/>
                      </a:cubicBezTo>
                      <a:lnTo>
                        <a:pt x="366712" y="2333625"/>
                      </a:lnTo>
                      <a:cubicBezTo>
                        <a:pt x="371475" y="2335213"/>
                        <a:pt x="376510" y="2336142"/>
                        <a:pt x="381000" y="2338387"/>
                      </a:cubicBezTo>
                      <a:cubicBezTo>
                        <a:pt x="427896" y="2361835"/>
                        <a:pt x="369135" y="2333114"/>
                        <a:pt x="423862" y="2357437"/>
                      </a:cubicBezTo>
                      <a:cubicBezTo>
                        <a:pt x="430350" y="2360320"/>
                        <a:pt x="436387" y="2364165"/>
                        <a:pt x="442912" y="2366962"/>
                      </a:cubicBezTo>
                      <a:cubicBezTo>
                        <a:pt x="447526" y="2368940"/>
                        <a:pt x="452499" y="2369962"/>
                        <a:pt x="457200" y="2371725"/>
                      </a:cubicBezTo>
                      <a:cubicBezTo>
                        <a:pt x="473323" y="2377771"/>
                        <a:pt x="480155" y="2381685"/>
                        <a:pt x="495300" y="2386012"/>
                      </a:cubicBezTo>
                      <a:cubicBezTo>
                        <a:pt x="511004" y="2390499"/>
                        <a:pt x="521780" y="2392261"/>
                        <a:pt x="538162" y="2395537"/>
                      </a:cubicBezTo>
                      <a:cubicBezTo>
                        <a:pt x="542925" y="2398712"/>
                        <a:pt x="547189" y="2402807"/>
                        <a:pt x="552450" y="2405062"/>
                      </a:cubicBezTo>
                      <a:cubicBezTo>
                        <a:pt x="558466" y="2407640"/>
                        <a:pt x="565206" y="2408027"/>
                        <a:pt x="571500" y="2409825"/>
                      </a:cubicBezTo>
                      <a:cubicBezTo>
                        <a:pt x="576327" y="2411204"/>
                        <a:pt x="580960" y="2413208"/>
                        <a:pt x="585787" y="2414587"/>
                      </a:cubicBezTo>
                      <a:cubicBezTo>
                        <a:pt x="592081" y="2416385"/>
                        <a:pt x="598543" y="2417552"/>
                        <a:pt x="604837" y="2419350"/>
                      </a:cubicBezTo>
                      <a:cubicBezTo>
                        <a:pt x="609664" y="2420729"/>
                        <a:pt x="614511" y="2422135"/>
                        <a:pt x="619125" y="2424112"/>
                      </a:cubicBezTo>
                      <a:cubicBezTo>
                        <a:pt x="625651" y="2426909"/>
                        <a:pt x="631349" y="2431687"/>
                        <a:pt x="638175" y="2433637"/>
                      </a:cubicBezTo>
                      <a:cubicBezTo>
                        <a:pt x="653741" y="2438085"/>
                        <a:pt x="670442" y="2438042"/>
                        <a:pt x="685800" y="2443162"/>
                      </a:cubicBezTo>
                      <a:cubicBezTo>
                        <a:pt x="713725" y="2452472"/>
                        <a:pt x="695098" y="2447371"/>
                        <a:pt x="742950" y="2452687"/>
                      </a:cubicBezTo>
                      <a:cubicBezTo>
                        <a:pt x="772292" y="2462469"/>
                        <a:pt x="742416" y="2453456"/>
                        <a:pt x="790575" y="2462212"/>
                      </a:cubicBezTo>
                      <a:cubicBezTo>
                        <a:pt x="817514" y="2467110"/>
                        <a:pt x="803162" y="2467953"/>
                        <a:pt x="833437" y="2471737"/>
                      </a:cubicBezTo>
                      <a:cubicBezTo>
                        <a:pt x="850836" y="2473912"/>
                        <a:pt x="868362" y="2474912"/>
                        <a:pt x="885825" y="2476500"/>
                      </a:cubicBezTo>
                      <a:cubicBezTo>
                        <a:pt x="917872" y="2492524"/>
                        <a:pt x="891941" y="2481893"/>
                        <a:pt x="933450" y="2490787"/>
                      </a:cubicBezTo>
                      <a:cubicBezTo>
                        <a:pt x="946250" y="2493530"/>
                        <a:pt x="959131" y="2496172"/>
                        <a:pt x="971550" y="2500312"/>
                      </a:cubicBezTo>
                      <a:cubicBezTo>
                        <a:pt x="976312" y="2501900"/>
                        <a:pt x="980898" y="2504177"/>
                        <a:pt x="985837" y="2505075"/>
                      </a:cubicBezTo>
                      <a:cubicBezTo>
                        <a:pt x="998429" y="2507365"/>
                        <a:pt x="1011250" y="2508145"/>
                        <a:pt x="1023937" y="2509837"/>
                      </a:cubicBezTo>
                      <a:cubicBezTo>
                        <a:pt x="1035064" y="2511321"/>
                        <a:pt x="1046231" y="2512592"/>
                        <a:pt x="1057275" y="2514600"/>
                      </a:cubicBezTo>
                      <a:cubicBezTo>
                        <a:pt x="1063715" y="2515771"/>
                        <a:pt x="1069935" y="2517942"/>
                        <a:pt x="1076325" y="2519362"/>
                      </a:cubicBezTo>
                      <a:cubicBezTo>
                        <a:pt x="1098398" y="2524267"/>
                        <a:pt x="1098880" y="2523085"/>
                        <a:pt x="1119187" y="2528887"/>
                      </a:cubicBezTo>
                      <a:cubicBezTo>
                        <a:pt x="1124014" y="2530266"/>
                        <a:pt x="1128861" y="2531672"/>
                        <a:pt x="1133475" y="2533650"/>
                      </a:cubicBezTo>
                      <a:cubicBezTo>
                        <a:pt x="1140000" y="2536447"/>
                        <a:pt x="1145637" y="2541453"/>
                        <a:pt x="1152525" y="2543175"/>
                      </a:cubicBezTo>
                      <a:cubicBezTo>
                        <a:pt x="1164942" y="2546279"/>
                        <a:pt x="1177890" y="2546663"/>
                        <a:pt x="1190625" y="2547937"/>
                      </a:cubicBezTo>
                      <a:cubicBezTo>
                        <a:pt x="1242868" y="2553161"/>
                        <a:pt x="1301372" y="2556299"/>
                        <a:pt x="1352550" y="2557462"/>
                      </a:cubicBezTo>
                      <a:lnTo>
                        <a:pt x="1666875" y="2562225"/>
                      </a:lnTo>
                      <a:cubicBezTo>
                        <a:pt x="1754277" y="2571935"/>
                        <a:pt x="1660687" y="2562106"/>
                        <a:pt x="1776412" y="2571750"/>
                      </a:cubicBezTo>
                      <a:cubicBezTo>
                        <a:pt x="1792311" y="2573075"/>
                        <a:pt x="1808104" y="2575695"/>
                        <a:pt x="1824037" y="2576512"/>
                      </a:cubicBezTo>
                      <a:cubicBezTo>
                        <a:pt x="1870042" y="2578871"/>
                        <a:pt x="1916112" y="2579687"/>
                        <a:pt x="1962150" y="2581275"/>
                      </a:cubicBezTo>
                      <a:cubicBezTo>
                        <a:pt x="2041180" y="2592564"/>
                        <a:pt x="1990549" y="2587308"/>
                        <a:pt x="2138362" y="2581275"/>
                      </a:cubicBezTo>
                      <a:cubicBezTo>
                        <a:pt x="2168541" y="2580043"/>
                        <a:pt x="2198687" y="2578100"/>
                        <a:pt x="2228850" y="2576512"/>
                      </a:cubicBezTo>
                      <a:cubicBezTo>
                        <a:pt x="2243137" y="2574925"/>
                        <a:pt x="2257386" y="2572944"/>
                        <a:pt x="2271712" y="2571750"/>
                      </a:cubicBezTo>
                      <a:cubicBezTo>
                        <a:pt x="2295495" y="2569768"/>
                        <a:pt x="2319430" y="2569623"/>
                        <a:pt x="2343150" y="2566987"/>
                      </a:cubicBezTo>
                      <a:cubicBezTo>
                        <a:pt x="2348139" y="2566433"/>
                        <a:pt x="2352587" y="2563518"/>
                        <a:pt x="2357437" y="2562225"/>
                      </a:cubicBezTo>
                      <a:cubicBezTo>
                        <a:pt x="2406203" y="2549221"/>
                        <a:pt x="2402026" y="2550449"/>
                        <a:pt x="2438400" y="2543175"/>
                      </a:cubicBezTo>
                      <a:cubicBezTo>
                        <a:pt x="2444750" y="2540000"/>
                        <a:pt x="2450803" y="2536143"/>
                        <a:pt x="2457450" y="2533650"/>
                      </a:cubicBezTo>
                      <a:cubicBezTo>
                        <a:pt x="2468821" y="2529386"/>
                        <a:pt x="2495192" y="2525772"/>
                        <a:pt x="2505075" y="2524125"/>
                      </a:cubicBezTo>
                      <a:cubicBezTo>
                        <a:pt x="2509837" y="2522537"/>
                        <a:pt x="2514748" y="2521340"/>
                        <a:pt x="2519362" y="2519362"/>
                      </a:cubicBezTo>
                      <a:cubicBezTo>
                        <a:pt x="2525887" y="2516565"/>
                        <a:pt x="2531764" y="2512330"/>
                        <a:pt x="2538412" y="2509837"/>
                      </a:cubicBezTo>
                      <a:cubicBezTo>
                        <a:pt x="2544541" y="2507539"/>
                        <a:pt x="2551112" y="2506662"/>
                        <a:pt x="2557462" y="2505075"/>
                      </a:cubicBezTo>
                      <a:cubicBezTo>
                        <a:pt x="2628182" y="2462643"/>
                        <a:pt x="2543096" y="2510551"/>
                        <a:pt x="2600325" y="2486025"/>
                      </a:cubicBezTo>
                      <a:cubicBezTo>
                        <a:pt x="2605586" y="2483770"/>
                        <a:pt x="2609382" y="2478825"/>
                        <a:pt x="2614612" y="2476500"/>
                      </a:cubicBezTo>
                      <a:cubicBezTo>
                        <a:pt x="2673225" y="2450449"/>
                        <a:pt x="2617912" y="2478834"/>
                        <a:pt x="2662237" y="2462212"/>
                      </a:cubicBezTo>
                      <a:cubicBezTo>
                        <a:pt x="2706532" y="2445601"/>
                        <a:pt x="2651695" y="2457619"/>
                        <a:pt x="2709862" y="2447925"/>
                      </a:cubicBezTo>
                      <a:cubicBezTo>
                        <a:pt x="2714625" y="2446337"/>
                        <a:pt x="2719258" y="2444291"/>
                        <a:pt x="2724150" y="2443162"/>
                      </a:cubicBezTo>
                      <a:cubicBezTo>
                        <a:pt x="2739925" y="2439522"/>
                        <a:pt x="2756416" y="2438756"/>
                        <a:pt x="2771775" y="2433637"/>
                      </a:cubicBezTo>
                      <a:cubicBezTo>
                        <a:pt x="2776537" y="2432050"/>
                        <a:pt x="2781063" y="2429329"/>
                        <a:pt x="2786062" y="2428875"/>
                      </a:cubicBezTo>
                      <a:cubicBezTo>
                        <a:pt x="2816142" y="2426140"/>
                        <a:pt x="2846417" y="2426190"/>
                        <a:pt x="2876550" y="2424112"/>
                      </a:cubicBezTo>
                      <a:cubicBezTo>
                        <a:pt x="2892466" y="2423014"/>
                        <a:pt x="2908300" y="2420937"/>
                        <a:pt x="2924175" y="2419350"/>
                      </a:cubicBezTo>
                      <a:lnTo>
                        <a:pt x="2947987" y="2414587"/>
                      </a:lnTo>
                      <a:cubicBezTo>
                        <a:pt x="2958892" y="2412604"/>
                        <a:pt x="2988599" y="2408274"/>
                        <a:pt x="3000375" y="2405062"/>
                      </a:cubicBezTo>
                      <a:cubicBezTo>
                        <a:pt x="3010061" y="2402420"/>
                        <a:pt x="3019628" y="2399266"/>
                        <a:pt x="3028950" y="2395537"/>
                      </a:cubicBezTo>
                      <a:cubicBezTo>
                        <a:pt x="3036887" y="2392362"/>
                        <a:pt x="3044574" y="2388468"/>
                        <a:pt x="3052762" y="2386012"/>
                      </a:cubicBezTo>
                      <a:cubicBezTo>
                        <a:pt x="3078894" y="2378173"/>
                        <a:pt x="3078230" y="2385185"/>
                        <a:pt x="3105150" y="2371725"/>
                      </a:cubicBezTo>
                      <a:cubicBezTo>
                        <a:pt x="3111500" y="2368550"/>
                        <a:pt x="3117424" y="2364318"/>
                        <a:pt x="3124200" y="2362200"/>
                      </a:cubicBezTo>
                      <a:cubicBezTo>
                        <a:pt x="3142942" y="2356343"/>
                        <a:pt x="3162721" y="2354122"/>
                        <a:pt x="3181350" y="2347912"/>
                      </a:cubicBezTo>
                      <a:cubicBezTo>
                        <a:pt x="3190875" y="2344737"/>
                        <a:pt x="3200603" y="2342116"/>
                        <a:pt x="3209925" y="2338387"/>
                      </a:cubicBezTo>
                      <a:cubicBezTo>
                        <a:pt x="3251429" y="2321785"/>
                        <a:pt x="3206783" y="2334409"/>
                        <a:pt x="3248025" y="2324100"/>
                      </a:cubicBezTo>
                      <a:cubicBezTo>
                        <a:pt x="3252787" y="2320925"/>
                        <a:pt x="3257655" y="2317902"/>
                        <a:pt x="3262312" y="2314575"/>
                      </a:cubicBezTo>
                      <a:cubicBezTo>
                        <a:pt x="3268771" y="2309961"/>
                        <a:pt x="3274631" y="2304494"/>
                        <a:pt x="3281362" y="2300287"/>
                      </a:cubicBezTo>
                      <a:cubicBezTo>
                        <a:pt x="3294815" y="2291879"/>
                        <a:pt x="3300810" y="2290629"/>
                        <a:pt x="3314700" y="2286000"/>
                      </a:cubicBezTo>
                      <a:cubicBezTo>
                        <a:pt x="3329049" y="2276433"/>
                        <a:pt x="3331117" y="2274202"/>
                        <a:pt x="3348037" y="2266950"/>
                      </a:cubicBezTo>
                      <a:cubicBezTo>
                        <a:pt x="3352651" y="2264972"/>
                        <a:pt x="3357755" y="2264264"/>
                        <a:pt x="3362325" y="2262187"/>
                      </a:cubicBezTo>
                      <a:cubicBezTo>
                        <a:pt x="3375251" y="2256311"/>
                        <a:pt x="3386955" y="2247627"/>
                        <a:pt x="3400425" y="2243137"/>
                      </a:cubicBezTo>
                      <a:cubicBezTo>
                        <a:pt x="3409950" y="2239962"/>
                        <a:pt x="3420020" y="2238102"/>
                        <a:pt x="3429000" y="2233612"/>
                      </a:cubicBezTo>
                      <a:cubicBezTo>
                        <a:pt x="3435350" y="2230437"/>
                        <a:pt x="3441886" y="2227609"/>
                        <a:pt x="3448050" y="2224087"/>
                      </a:cubicBezTo>
                      <a:cubicBezTo>
                        <a:pt x="3465636" y="2214038"/>
                        <a:pt x="3460453" y="2212887"/>
                        <a:pt x="3481387" y="2205037"/>
                      </a:cubicBezTo>
                      <a:cubicBezTo>
                        <a:pt x="3487516" y="2202739"/>
                        <a:pt x="3494087" y="2201862"/>
                        <a:pt x="3500437" y="2200275"/>
                      </a:cubicBezTo>
                      <a:cubicBezTo>
                        <a:pt x="3505200" y="2197100"/>
                        <a:pt x="3509755" y="2193590"/>
                        <a:pt x="3514725" y="2190750"/>
                      </a:cubicBezTo>
                      <a:cubicBezTo>
                        <a:pt x="3520889" y="2187228"/>
                        <a:pt x="3527755" y="2184988"/>
                        <a:pt x="3533775" y="2181225"/>
                      </a:cubicBezTo>
                      <a:cubicBezTo>
                        <a:pt x="3540506" y="2177018"/>
                        <a:pt x="3546366" y="2171551"/>
                        <a:pt x="3552825" y="2166937"/>
                      </a:cubicBezTo>
                      <a:cubicBezTo>
                        <a:pt x="3557482" y="2163610"/>
                        <a:pt x="3562766" y="2161137"/>
                        <a:pt x="3567112" y="2157412"/>
                      </a:cubicBezTo>
                      <a:cubicBezTo>
                        <a:pt x="3573930" y="2151568"/>
                        <a:pt x="3579263" y="2144111"/>
                        <a:pt x="3586162" y="2138362"/>
                      </a:cubicBezTo>
                      <a:cubicBezTo>
                        <a:pt x="3598358" y="2128199"/>
                        <a:pt x="3614737" y="2122487"/>
                        <a:pt x="3624262" y="2109787"/>
                      </a:cubicBezTo>
                      <a:cubicBezTo>
                        <a:pt x="3629025" y="2103437"/>
                        <a:pt x="3632284" y="2095610"/>
                        <a:pt x="3638550" y="2090737"/>
                      </a:cubicBezTo>
                      <a:cubicBezTo>
                        <a:pt x="3646956" y="2084199"/>
                        <a:pt x="3657600" y="2081212"/>
                        <a:pt x="3667125" y="2076450"/>
                      </a:cubicBezTo>
                      <a:cubicBezTo>
                        <a:pt x="3670300" y="2070100"/>
                        <a:pt x="3672105" y="2062854"/>
                        <a:pt x="3676650" y="2057400"/>
                      </a:cubicBezTo>
                      <a:cubicBezTo>
                        <a:pt x="3680314" y="2053003"/>
                        <a:pt x="3686659" y="2051678"/>
                        <a:pt x="3690937" y="2047875"/>
                      </a:cubicBezTo>
                      <a:cubicBezTo>
                        <a:pt x="3701005" y="2038926"/>
                        <a:pt x="3709987" y="2028825"/>
                        <a:pt x="3719512" y="2019300"/>
                      </a:cubicBezTo>
                      <a:lnTo>
                        <a:pt x="3748087" y="1990725"/>
                      </a:lnTo>
                      <a:cubicBezTo>
                        <a:pt x="3752850" y="1985962"/>
                        <a:pt x="3756771" y="1980173"/>
                        <a:pt x="3762375" y="1976437"/>
                      </a:cubicBezTo>
                      <a:lnTo>
                        <a:pt x="3776662" y="1966912"/>
                      </a:lnTo>
                      <a:cubicBezTo>
                        <a:pt x="3798887" y="1933574"/>
                        <a:pt x="3786187" y="1944687"/>
                        <a:pt x="3810000" y="1928812"/>
                      </a:cubicBezTo>
                      <a:cubicBezTo>
                        <a:pt x="3844041" y="1877752"/>
                        <a:pt x="3791026" y="1955250"/>
                        <a:pt x="3833812" y="1900237"/>
                      </a:cubicBezTo>
                      <a:cubicBezTo>
                        <a:pt x="3840840" y="1891201"/>
                        <a:pt x="3846512" y="1881187"/>
                        <a:pt x="3852862" y="1871662"/>
                      </a:cubicBezTo>
                      <a:cubicBezTo>
                        <a:pt x="3856037" y="1866900"/>
                        <a:pt x="3857625" y="1860550"/>
                        <a:pt x="3862387" y="1857375"/>
                      </a:cubicBezTo>
                      <a:lnTo>
                        <a:pt x="3876675" y="1847850"/>
                      </a:lnTo>
                      <a:lnTo>
                        <a:pt x="3905250" y="1804987"/>
                      </a:lnTo>
                      <a:lnTo>
                        <a:pt x="3914775" y="1790700"/>
                      </a:lnTo>
                      <a:lnTo>
                        <a:pt x="3924300" y="1762125"/>
                      </a:lnTo>
                      <a:lnTo>
                        <a:pt x="3929062" y="1747837"/>
                      </a:lnTo>
                      <a:cubicBezTo>
                        <a:pt x="3927250" y="1738776"/>
                        <a:pt x="3924420" y="1719502"/>
                        <a:pt x="3919537" y="1709737"/>
                      </a:cubicBezTo>
                      <a:cubicBezTo>
                        <a:pt x="3916977" y="1704618"/>
                        <a:pt x="3913187" y="1700212"/>
                        <a:pt x="3910012" y="1695450"/>
                      </a:cubicBezTo>
                      <a:cubicBezTo>
                        <a:pt x="3898677" y="1661445"/>
                        <a:pt x="3908841" y="1672444"/>
                        <a:pt x="3886200" y="1657350"/>
                      </a:cubicBezTo>
                      <a:cubicBezTo>
                        <a:pt x="3877817" y="1632202"/>
                        <a:pt x="3884222" y="1647238"/>
                        <a:pt x="3862387" y="1614487"/>
                      </a:cubicBezTo>
                      <a:lnTo>
                        <a:pt x="3852862" y="1600200"/>
                      </a:lnTo>
                      <a:cubicBezTo>
                        <a:pt x="3851275" y="1593850"/>
                        <a:pt x="3849981" y="1587419"/>
                        <a:pt x="3848100" y="1581150"/>
                      </a:cubicBezTo>
                      <a:cubicBezTo>
                        <a:pt x="3845215" y="1571533"/>
                        <a:pt x="3841010" y="1562315"/>
                        <a:pt x="3838575" y="1552575"/>
                      </a:cubicBezTo>
                      <a:cubicBezTo>
                        <a:pt x="3831376" y="1523780"/>
                        <a:pt x="3835883" y="1539741"/>
                        <a:pt x="3824287" y="1504950"/>
                      </a:cubicBezTo>
                      <a:cubicBezTo>
                        <a:pt x="3820413" y="1493328"/>
                        <a:pt x="3819234" y="1485608"/>
                        <a:pt x="3810000" y="1476375"/>
                      </a:cubicBezTo>
                      <a:cubicBezTo>
                        <a:pt x="3796352" y="1462728"/>
                        <a:pt x="3796917" y="1469833"/>
                        <a:pt x="3781425" y="1462087"/>
                      </a:cubicBezTo>
                      <a:cubicBezTo>
                        <a:pt x="3744504" y="1443626"/>
                        <a:pt x="3788753" y="1459767"/>
                        <a:pt x="3752850" y="1447800"/>
                      </a:cubicBezTo>
                      <a:cubicBezTo>
                        <a:pt x="3748087" y="1443037"/>
                        <a:pt x="3742298" y="1439116"/>
                        <a:pt x="3738562" y="1433512"/>
                      </a:cubicBezTo>
                      <a:cubicBezTo>
                        <a:pt x="3735777" y="1429335"/>
                        <a:pt x="3736936" y="1423145"/>
                        <a:pt x="3733800" y="1419225"/>
                      </a:cubicBezTo>
                      <a:cubicBezTo>
                        <a:pt x="3730224" y="1414755"/>
                        <a:pt x="3724275" y="1412875"/>
                        <a:pt x="3719512" y="1409700"/>
                      </a:cubicBezTo>
                      <a:cubicBezTo>
                        <a:pt x="3716337" y="1400175"/>
                        <a:pt x="3718341" y="1386694"/>
                        <a:pt x="3709987" y="1381125"/>
                      </a:cubicBezTo>
                      <a:lnTo>
                        <a:pt x="3681412" y="1362075"/>
                      </a:lnTo>
                      <a:cubicBezTo>
                        <a:pt x="3678237" y="1357312"/>
                        <a:pt x="3675934" y="1351835"/>
                        <a:pt x="3671887" y="1347787"/>
                      </a:cubicBezTo>
                      <a:cubicBezTo>
                        <a:pt x="3667840" y="1343740"/>
                        <a:pt x="3662258" y="1341589"/>
                        <a:pt x="3657600" y="1338262"/>
                      </a:cubicBezTo>
                      <a:cubicBezTo>
                        <a:pt x="3616267" y="1308738"/>
                        <a:pt x="3657921" y="1336889"/>
                        <a:pt x="3624262" y="1314450"/>
                      </a:cubicBezTo>
                      <a:cubicBezTo>
                        <a:pt x="3617912" y="1304925"/>
                        <a:pt x="3614737" y="1292225"/>
                        <a:pt x="3605212" y="1285875"/>
                      </a:cubicBezTo>
                      <a:cubicBezTo>
                        <a:pt x="3600450" y="1282700"/>
                        <a:pt x="3595895" y="1279190"/>
                        <a:pt x="3590925" y="1276350"/>
                      </a:cubicBezTo>
                      <a:cubicBezTo>
                        <a:pt x="3578852" y="1269451"/>
                        <a:pt x="3568029" y="1266582"/>
                        <a:pt x="3557587" y="1257300"/>
                      </a:cubicBezTo>
                      <a:cubicBezTo>
                        <a:pt x="3547519" y="1248351"/>
                        <a:pt x="3538537" y="1238250"/>
                        <a:pt x="3529012" y="1228725"/>
                      </a:cubicBezTo>
                      <a:cubicBezTo>
                        <a:pt x="3524250" y="1223962"/>
                        <a:pt x="3521115" y="1216567"/>
                        <a:pt x="3514725" y="1214437"/>
                      </a:cubicBezTo>
                      <a:cubicBezTo>
                        <a:pt x="3505200" y="1211262"/>
                        <a:pt x="3494504" y="1210481"/>
                        <a:pt x="3486150" y="1204912"/>
                      </a:cubicBezTo>
                      <a:cubicBezTo>
                        <a:pt x="3453398" y="1183077"/>
                        <a:pt x="3468435" y="1189482"/>
                        <a:pt x="3443287" y="1181100"/>
                      </a:cubicBezTo>
                      <a:cubicBezTo>
                        <a:pt x="3438525" y="1176337"/>
                        <a:pt x="3434604" y="1170548"/>
                        <a:pt x="3429000" y="1166812"/>
                      </a:cubicBezTo>
                      <a:cubicBezTo>
                        <a:pt x="3422472" y="1162460"/>
                        <a:pt x="3394741" y="1158247"/>
                        <a:pt x="3390900" y="1157287"/>
                      </a:cubicBezTo>
                      <a:cubicBezTo>
                        <a:pt x="3386030" y="1156069"/>
                        <a:pt x="3381513" y="1153614"/>
                        <a:pt x="3376612" y="1152525"/>
                      </a:cubicBezTo>
                      <a:cubicBezTo>
                        <a:pt x="3367186" y="1150430"/>
                        <a:pt x="3357405" y="1150104"/>
                        <a:pt x="3348037" y="1147762"/>
                      </a:cubicBezTo>
                      <a:cubicBezTo>
                        <a:pt x="3338297" y="1145327"/>
                        <a:pt x="3328987" y="1141412"/>
                        <a:pt x="3319462" y="1138237"/>
                      </a:cubicBezTo>
                      <a:lnTo>
                        <a:pt x="3305175" y="1133475"/>
                      </a:lnTo>
                      <a:lnTo>
                        <a:pt x="3290887" y="1128712"/>
                      </a:lnTo>
                      <a:cubicBezTo>
                        <a:pt x="3265484" y="1090609"/>
                        <a:pt x="3298827" y="1136653"/>
                        <a:pt x="3267075" y="1104900"/>
                      </a:cubicBezTo>
                      <a:cubicBezTo>
                        <a:pt x="3245534" y="1083358"/>
                        <a:pt x="3271077" y="1095120"/>
                        <a:pt x="3243262" y="1085850"/>
                      </a:cubicBezTo>
                      <a:cubicBezTo>
                        <a:pt x="3221876" y="1064463"/>
                        <a:pt x="3235364" y="1073691"/>
                        <a:pt x="3200400" y="1062037"/>
                      </a:cubicBezTo>
                      <a:lnTo>
                        <a:pt x="3186112" y="1057275"/>
                      </a:lnTo>
                      <a:cubicBezTo>
                        <a:pt x="3172481" y="1048187"/>
                        <a:pt x="3160012" y="1036256"/>
                        <a:pt x="3143250" y="1033462"/>
                      </a:cubicBezTo>
                      <a:cubicBezTo>
                        <a:pt x="3129070" y="1031099"/>
                        <a:pt x="3114675" y="1030287"/>
                        <a:pt x="3100387" y="1028700"/>
                      </a:cubicBezTo>
                      <a:cubicBezTo>
                        <a:pt x="3095625" y="1027112"/>
                        <a:pt x="3090590" y="1026182"/>
                        <a:pt x="3086100" y="1023937"/>
                      </a:cubicBezTo>
                      <a:cubicBezTo>
                        <a:pt x="3058475" y="1010124"/>
                        <a:pt x="3086147" y="1017406"/>
                        <a:pt x="3052762" y="1004887"/>
                      </a:cubicBezTo>
                      <a:cubicBezTo>
                        <a:pt x="3046633" y="1002589"/>
                        <a:pt x="3040062" y="1001712"/>
                        <a:pt x="3033712" y="1000125"/>
                      </a:cubicBezTo>
                      <a:cubicBezTo>
                        <a:pt x="3027362" y="996950"/>
                        <a:pt x="3020826" y="994122"/>
                        <a:pt x="3014662" y="990600"/>
                      </a:cubicBezTo>
                      <a:cubicBezTo>
                        <a:pt x="3009692" y="987760"/>
                        <a:pt x="3005605" y="983400"/>
                        <a:pt x="3000375" y="981075"/>
                      </a:cubicBezTo>
                      <a:cubicBezTo>
                        <a:pt x="2991200" y="976997"/>
                        <a:pt x="2971800" y="971550"/>
                        <a:pt x="2971800" y="971550"/>
                      </a:cubicBezTo>
                      <a:cubicBezTo>
                        <a:pt x="2958708" y="961730"/>
                        <a:pt x="2943973" y="949658"/>
                        <a:pt x="2928937" y="942975"/>
                      </a:cubicBezTo>
                      <a:cubicBezTo>
                        <a:pt x="2919881" y="938950"/>
                        <a:pt x="2887779" y="934743"/>
                        <a:pt x="2881312" y="933450"/>
                      </a:cubicBezTo>
                      <a:cubicBezTo>
                        <a:pt x="2874894" y="932166"/>
                        <a:pt x="2868531" y="930568"/>
                        <a:pt x="2862262" y="928687"/>
                      </a:cubicBezTo>
                      <a:cubicBezTo>
                        <a:pt x="2852645" y="925802"/>
                        <a:pt x="2833687" y="919162"/>
                        <a:pt x="2833687" y="919162"/>
                      </a:cubicBezTo>
                      <a:cubicBezTo>
                        <a:pt x="2807527" y="927883"/>
                        <a:pt x="2827107" y="923723"/>
                        <a:pt x="2786062" y="919162"/>
                      </a:cubicBezTo>
                      <a:cubicBezTo>
                        <a:pt x="2768635" y="917226"/>
                        <a:pt x="2751089" y="916449"/>
                        <a:pt x="2733675" y="914400"/>
                      </a:cubicBezTo>
                      <a:cubicBezTo>
                        <a:pt x="2711625" y="911806"/>
                        <a:pt x="2705669" y="909779"/>
                        <a:pt x="2686050" y="904875"/>
                      </a:cubicBezTo>
                      <a:cubicBezTo>
                        <a:pt x="2655664" y="884619"/>
                        <a:pt x="2682082" y="898948"/>
                        <a:pt x="2619375" y="890587"/>
                      </a:cubicBezTo>
                      <a:cubicBezTo>
                        <a:pt x="2605409" y="888725"/>
                        <a:pt x="2598900" y="884737"/>
                        <a:pt x="2586037" y="881062"/>
                      </a:cubicBezTo>
                      <a:cubicBezTo>
                        <a:pt x="2579743" y="879264"/>
                        <a:pt x="2573281" y="878098"/>
                        <a:pt x="2566987" y="876300"/>
                      </a:cubicBezTo>
                      <a:cubicBezTo>
                        <a:pt x="2519161" y="862635"/>
                        <a:pt x="2593204" y="881662"/>
                        <a:pt x="2533650" y="866775"/>
                      </a:cubicBezTo>
                      <a:cubicBezTo>
                        <a:pt x="2527300" y="863600"/>
                        <a:pt x="2521247" y="859743"/>
                        <a:pt x="2514600" y="857250"/>
                      </a:cubicBezTo>
                      <a:cubicBezTo>
                        <a:pt x="2489504" y="847838"/>
                        <a:pt x="2439709" y="848765"/>
                        <a:pt x="2424112" y="847725"/>
                      </a:cubicBezTo>
                      <a:cubicBezTo>
                        <a:pt x="2419350" y="846137"/>
                        <a:pt x="2414315" y="845207"/>
                        <a:pt x="2409825" y="842962"/>
                      </a:cubicBezTo>
                      <a:cubicBezTo>
                        <a:pt x="2404705" y="840402"/>
                        <a:pt x="2401020" y="835082"/>
                        <a:pt x="2395537" y="833437"/>
                      </a:cubicBezTo>
                      <a:cubicBezTo>
                        <a:pt x="2384785" y="830212"/>
                        <a:pt x="2373312" y="830262"/>
                        <a:pt x="2362200" y="828675"/>
                      </a:cubicBezTo>
                      <a:cubicBezTo>
                        <a:pt x="2326279" y="816700"/>
                        <a:pt x="2370562" y="832855"/>
                        <a:pt x="2333625" y="814387"/>
                      </a:cubicBezTo>
                      <a:cubicBezTo>
                        <a:pt x="2329135" y="812142"/>
                        <a:pt x="2324100" y="811212"/>
                        <a:pt x="2319337" y="809625"/>
                      </a:cubicBezTo>
                      <a:cubicBezTo>
                        <a:pt x="2314575" y="806450"/>
                        <a:pt x="2310169" y="802660"/>
                        <a:pt x="2305050" y="800100"/>
                      </a:cubicBezTo>
                      <a:cubicBezTo>
                        <a:pt x="2300560" y="797855"/>
                        <a:pt x="2295151" y="797775"/>
                        <a:pt x="2290762" y="795337"/>
                      </a:cubicBezTo>
                      <a:cubicBezTo>
                        <a:pt x="2280755" y="789778"/>
                        <a:pt x="2271712" y="782637"/>
                        <a:pt x="2262187" y="776287"/>
                      </a:cubicBezTo>
                      <a:cubicBezTo>
                        <a:pt x="2257425" y="773112"/>
                        <a:pt x="2253330" y="768572"/>
                        <a:pt x="2247900" y="766762"/>
                      </a:cubicBezTo>
                      <a:lnTo>
                        <a:pt x="2219325" y="757237"/>
                      </a:lnTo>
                      <a:cubicBezTo>
                        <a:pt x="2214562" y="752475"/>
                        <a:pt x="2210641" y="746686"/>
                        <a:pt x="2205037" y="742950"/>
                      </a:cubicBezTo>
                      <a:cubicBezTo>
                        <a:pt x="2197162" y="737700"/>
                        <a:pt x="2165746" y="734074"/>
                        <a:pt x="2162175" y="733425"/>
                      </a:cubicBezTo>
                      <a:cubicBezTo>
                        <a:pt x="2148686" y="730972"/>
                        <a:pt x="2132678" y="727719"/>
                        <a:pt x="2119312" y="723900"/>
                      </a:cubicBezTo>
                      <a:cubicBezTo>
                        <a:pt x="2091450" y="715939"/>
                        <a:pt x="2119499" y="721825"/>
                        <a:pt x="2085975" y="714375"/>
                      </a:cubicBezTo>
                      <a:cubicBezTo>
                        <a:pt x="2078073" y="712619"/>
                        <a:pt x="2070015" y="711575"/>
                        <a:pt x="2062162" y="709612"/>
                      </a:cubicBezTo>
                      <a:cubicBezTo>
                        <a:pt x="2057292" y="708394"/>
                        <a:pt x="2052745" y="706068"/>
                        <a:pt x="2047875" y="704850"/>
                      </a:cubicBezTo>
                      <a:cubicBezTo>
                        <a:pt x="2040022" y="702887"/>
                        <a:pt x="2031872" y="702217"/>
                        <a:pt x="2024062" y="700087"/>
                      </a:cubicBezTo>
                      <a:cubicBezTo>
                        <a:pt x="2014376" y="697445"/>
                        <a:pt x="2005012" y="693737"/>
                        <a:pt x="1995487" y="690562"/>
                      </a:cubicBezTo>
                      <a:cubicBezTo>
                        <a:pt x="1995483" y="690561"/>
                        <a:pt x="1966915" y="681039"/>
                        <a:pt x="1966912" y="681037"/>
                      </a:cubicBezTo>
                      <a:cubicBezTo>
                        <a:pt x="1962150" y="677862"/>
                        <a:pt x="1957855" y="673837"/>
                        <a:pt x="1952625" y="671512"/>
                      </a:cubicBezTo>
                      <a:cubicBezTo>
                        <a:pt x="1943450" y="667434"/>
                        <a:pt x="1932404" y="667556"/>
                        <a:pt x="1924050" y="661987"/>
                      </a:cubicBezTo>
                      <a:cubicBezTo>
                        <a:pt x="1904316" y="648831"/>
                        <a:pt x="1915315" y="653850"/>
                        <a:pt x="1890712" y="647700"/>
                      </a:cubicBezTo>
                      <a:cubicBezTo>
                        <a:pt x="1874951" y="637193"/>
                        <a:pt x="1860876" y="627335"/>
                        <a:pt x="1843087" y="619125"/>
                      </a:cubicBezTo>
                      <a:cubicBezTo>
                        <a:pt x="1833971" y="614918"/>
                        <a:pt x="1823492" y="614090"/>
                        <a:pt x="1814512" y="609600"/>
                      </a:cubicBezTo>
                      <a:cubicBezTo>
                        <a:pt x="1808162" y="606425"/>
                        <a:pt x="1801482" y="603838"/>
                        <a:pt x="1795462" y="600075"/>
                      </a:cubicBezTo>
                      <a:cubicBezTo>
                        <a:pt x="1788731" y="595868"/>
                        <a:pt x="1783512" y="589337"/>
                        <a:pt x="1776412" y="585787"/>
                      </a:cubicBezTo>
                      <a:cubicBezTo>
                        <a:pt x="1770558" y="582860"/>
                        <a:pt x="1763656" y="582823"/>
                        <a:pt x="1757362" y="581025"/>
                      </a:cubicBezTo>
                      <a:cubicBezTo>
                        <a:pt x="1752535" y="579646"/>
                        <a:pt x="1747565" y="578507"/>
                        <a:pt x="1743075" y="576262"/>
                      </a:cubicBezTo>
                      <a:cubicBezTo>
                        <a:pt x="1710190" y="559819"/>
                        <a:pt x="1749378" y="571884"/>
                        <a:pt x="1709737" y="561975"/>
                      </a:cubicBezTo>
                      <a:cubicBezTo>
                        <a:pt x="1700212" y="555625"/>
                        <a:pt x="1692022" y="546545"/>
                        <a:pt x="1681162" y="542925"/>
                      </a:cubicBezTo>
                      <a:lnTo>
                        <a:pt x="1652587" y="533400"/>
                      </a:lnTo>
                      <a:cubicBezTo>
                        <a:pt x="1625207" y="496892"/>
                        <a:pt x="1651870" y="528040"/>
                        <a:pt x="1624012" y="504825"/>
                      </a:cubicBezTo>
                      <a:cubicBezTo>
                        <a:pt x="1611894" y="494726"/>
                        <a:pt x="1610046" y="487273"/>
                        <a:pt x="1595437" y="481012"/>
                      </a:cubicBezTo>
                      <a:cubicBezTo>
                        <a:pt x="1589421" y="478434"/>
                        <a:pt x="1582737" y="477837"/>
                        <a:pt x="1576387" y="476250"/>
                      </a:cubicBezTo>
                      <a:cubicBezTo>
                        <a:pt x="1563687" y="469900"/>
                        <a:pt x="1549646" y="465720"/>
                        <a:pt x="1538287" y="457200"/>
                      </a:cubicBezTo>
                      <a:cubicBezTo>
                        <a:pt x="1531937" y="452437"/>
                        <a:pt x="1526129" y="446850"/>
                        <a:pt x="1519237" y="442912"/>
                      </a:cubicBezTo>
                      <a:cubicBezTo>
                        <a:pt x="1488140" y="425142"/>
                        <a:pt x="1523688" y="455617"/>
                        <a:pt x="1485900" y="428625"/>
                      </a:cubicBezTo>
                      <a:cubicBezTo>
                        <a:pt x="1480419" y="424710"/>
                        <a:pt x="1476786" y="418649"/>
                        <a:pt x="1471612" y="414337"/>
                      </a:cubicBezTo>
                      <a:cubicBezTo>
                        <a:pt x="1459302" y="404078"/>
                        <a:pt x="1457358" y="404823"/>
                        <a:pt x="1443037" y="400050"/>
                      </a:cubicBezTo>
                      <a:cubicBezTo>
                        <a:pt x="1438275" y="396875"/>
                        <a:pt x="1433869" y="393085"/>
                        <a:pt x="1428750" y="390525"/>
                      </a:cubicBezTo>
                      <a:cubicBezTo>
                        <a:pt x="1421133" y="386716"/>
                        <a:pt x="1402539" y="383036"/>
                        <a:pt x="1395412" y="381000"/>
                      </a:cubicBezTo>
                      <a:cubicBezTo>
                        <a:pt x="1390585" y="379621"/>
                        <a:pt x="1385887" y="377825"/>
                        <a:pt x="1381125" y="376237"/>
                      </a:cubicBezTo>
                      <a:cubicBezTo>
                        <a:pt x="1369151" y="340320"/>
                        <a:pt x="1385305" y="384598"/>
                        <a:pt x="1366837" y="347662"/>
                      </a:cubicBezTo>
                      <a:cubicBezTo>
                        <a:pt x="1364592" y="343172"/>
                        <a:pt x="1363662" y="338137"/>
                        <a:pt x="1362075" y="333375"/>
                      </a:cubicBezTo>
                      <a:cubicBezTo>
                        <a:pt x="1363662" y="322262"/>
                        <a:pt x="1362807" y="310514"/>
                        <a:pt x="1366837" y="300037"/>
                      </a:cubicBezTo>
                      <a:cubicBezTo>
                        <a:pt x="1370946" y="289352"/>
                        <a:pt x="1380767" y="281701"/>
                        <a:pt x="1385887" y="271462"/>
                      </a:cubicBezTo>
                      <a:cubicBezTo>
                        <a:pt x="1392237" y="258762"/>
                        <a:pt x="1397061" y="245176"/>
                        <a:pt x="1404937" y="233362"/>
                      </a:cubicBezTo>
                      <a:cubicBezTo>
                        <a:pt x="1408112" y="228600"/>
                        <a:pt x="1411902" y="224194"/>
                        <a:pt x="1414462" y="219075"/>
                      </a:cubicBezTo>
                      <a:cubicBezTo>
                        <a:pt x="1416707" y="214585"/>
                        <a:pt x="1416787" y="209176"/>
                        <a:pt x="1419225" y="204787"/>
                      </a:cubicBezTo>
                      <a:cubicBezTo>
                        <a:pt x="1424784" y="194780"/>
                        <a:pt x="1431925" y="185737"/>
                        <a:pt x="1438275" y="176212"/>
                      </a:cubicBezTo>
                      <a:cubicBezTo>
                        <a:pt x="1441450" y="171450"/>
                        <a:pt x="1443038" y="165100"/>
                        <a:pt x="1447800" y="161925"/>
                      </a:cubicBezTo>
                      <a:lnTo>
                        <a:pt x="1462087" y="152400"/>
                      </a:lnTo>
                      <a:cubicBezTo>
                        <a:pt x="1471887" y="137700"/>
                        <a:pt x="1471637" y="136050"/>
                        <a:pt x="1485900" y="123825"/>
                      </a:cubicBezTo>
                      <a:cubicBezTo>
                        <a:pt x="1491927" y="118659"/>
                        <a:pt x="1499337" y="115150"/>
                        <a:pt x="1504950" y="109537"/>
                      </a:cubicBezTo>
                      <a:cubicBezTo>
                        <a:pt x="1508997" y="105490"/>
                        <a:pt x="1510811" y="99647"/>
                        <a:pt x="1514475" y="95250"/>
                      </a:cubicBezTo>
                      <a:cubicBezTo>
                        <a:pt x="1518787" y="90076"/>
                        <a:pt x="1524450" y="86136"/>
                        <a:pt x="1528762" y="80962"/>
                      </a:cubicBezTo>
                      <a:cubicBezTo>
                        <a:pt x="1532426" y="76565"/>
                        <a:pt x="1533818" y="70251"/>
                        <a:pt x="1538287" y="66675"/>
                      </a:cubicBezTo>
                      <a:cubicBezTo>
                        <a:pt x="1542207" y="63539"/>
                        <a:pt x="1547812" y="63500"/>
                        <a:pt x="1552575" y="61912"/>
                      </a:cubicBezTo>
                      <a:cubicBezTo>
                        <a:pt x="1579872" y="20968"/>
                        <a:pt x="1543525" y="69152"/>
                        <a:pt x="1576387" y="42862"/>
                      </a:cubicBezTo>
                      <a:cubicBezTo>
                        <a:pt x="1580856" y="39286"/>
                        <a:pt x="1581865" y="32622"/>
                        <a:pt x="1585912" y="28575"/>
                      </a:cubicBezTo>
                      <a:cubicBezTo>
                        <a:pt x="1595620" y="18867"/>
                        <a:pt x="1617457" y="11412"/>
                        <a:pt x="1628775" y="9525"/>
                      </a:cubicBezTo>
                      <a:cubicBezTo>
                        <a:pt x="1638300" y="7937"/>
                        <a:pt x="1647924" y="6857"/>
                        <a:pt x="1657350" y="4762"/>
                      </a:cubicBezTo>
                      <a:cubicBezTo>
                        <a:pt x="1662250" y="3673"/>
                        <a:pt x="1676657" y="-46"/>
                        <a:pt x="1671637" y="0"/>
                      </a:cubicBezTo>
                      <a:lnTo>
                        <a:pt x="1133475" y="9525"/>
                      </a:lnTo>
                      <a:cubicBezTo>
                        <a:pt x="1117093" y="12801"/>
                        <a:pt x="1106316" y="14563"/>
                        <a:pt x="1090612" y="19050"/>
                      </a:cubicBezTo>
                      <a:cubicBezTo>
                        <a:pt x="1085785" y="20429"/>
                        <a:pt x="1081087" y="22225"/>
                        <a:pt x="1076325" y="23812"/>
                      </a:cubicBezTo>
                      <a:cubicBezTo>
                        <a:pt x="993638" y="14626"/>
                        <a:pt x="1022851" y="15796"/>
                        <a:pt x="890587" y="23812"/>
                      </a:cubicBezTo>
                      <a:cubicBezTo>
                        <a:pt x="885576" y="24116"/>
                        <a:pt x="881311" y="28280"/>
                        <a:pt x="876300" y="28575"/>
                      </a:cubicBezTo>
                      <a:cubicBezTo>
                        <a:pt x="827147" y="31466"/>
                        <a:pt x="777875" y="31750"/>
                        <a:pt x="728662" y="33337"/>
                      </a:cubicBezTo>
                      <a:cubicBezTo>
                        <a:pt x="719137" y="34925"/>
                        <a:pt x="709669" y="36902"/>
                        <a:pt x="700087" y="38100"/>
                      </a:cubicBezTo>
                      <a:cubicBezTo>
                        <a:pt x="684256" y="40079"/>
                        <a:pt x="668231" y="40436"/>
                        <a:pt x="652462" y="42862"/>
                      </a:cubicBezTo>
                      <a:cubicBezTo>
                        <a:pt x="647500" y="43625"/>
                        <a:pt x="643156" y="47002"/>
                        <a:pt x="638175" y="47625"/>
                      </a:cubicBezTo>
                      <a:cubicBezTo>
                        <a:pt x="617636" y="50192"/>
                        <a:pt x="596900" y="50800"/>
                        <a:pt x="576262" y="52387"/>
                      </a:cubicBezTo>
                      <a:cubicBezTo>
                        <a:pt x="566737" y="55562"/>
                        <a:pt x="556041" y="56343"/>
                        <a:pt x="547687" y="61912"/>
                      </a:cubicBezTo>
                      <a:cubicBezTo>
                        <a:pt x="538162" y="68262"/>
                        <a:pt x="530218" y="78185"/>
                        <a:pt x="519112" y="80962"/>
                      </a:cubicBezTo>
                      <a:cubicBezTo>
                        <a:pt x="495192" y="86943"/>
                        <a:pt x="506272" y="83655"/>
                        <a:pt x="485775" y="90487"/>
                      </a:cubicBezTo>
                      <a:cubicBezTo>
                        <a:pt x="463132" y="105582"/>
                        <a:pt x="476919" y="98201"/>
                        <a:pt x="442912" y="109537"/>
                      </a:cubicBezTo>
                      <a:cubicBezTo>
                        <a:pt x="442901" y="109541"/>
                        <a:pt x="414348" y="119060"/>
                        <a:pt x="414337" y="119062"/>
                      </a:cubicBezTo>
                      <a:cubicBezTo>
                        <a:pt x="404812" y="120650"/>
                        <a:pt x="395231" y="121931"/>
                        <a:pt x="385762" y="123825"/>
                      </a:cubicBezTo>
                      <a:cubicBezTo>
                        <a:pt x="379344" y="125109"/>
                        <a:pt x="373168" y="127511"/>
                        <a:pt x="366712" y="128587"/>
                      </a:cubicBezTo>
                      <a:cubicBezTo>
                        <a:pt x="354087" y="130691"/>
                        <a:pt x="341312" y="131762"/>
                        <a:pt x="328612" y="133350"/>
                      </a:cubicBezTo>
                      <a:cubicBezTo>
                        <a:pt x="323850" y="136525"/>
                        <a:pt x="319444" y="140315"/>
                        <a:pt x="314325" y="142875"/>
                      </a:cubicBezTo>
                      <a:cubicBezTo>
                        <a:pt x="309835" y="145120"/>
                        <a:pt x="304880" y="146316"/>
                        <a:pt x="300037" y="147637"/>
                      </a:cubicBezTo>
                      <a:cubicBezTo>
                        <a:pt x="287407" y="151081"/>
                        <a:pt x="274637" y="153987"/>
                        <a:pt x="261937" y="157162"/>
                      </a:cubicBezTo>
                      <a:cubicBezTo>
                        <a:pt x="255587" y="158750"/>
                        <a:pt x="249097" y="159855"/>
                        <a:pt x="242887" y="161925"/>
                      </a:cubicBezTo>
                      <a:cubicBezTo>
                        <a:pt x="215083" y="171192"/>
                        <a:pt x="241930" y="163069"/>
                        <a:pt x="200025" y="171450"/>
                      </a:cubicBezTo>
                      <a:cubicBezTo>
                        <a:pt x="193607" y="172734"/>
                        <a:pt x="187365" y="174792"/>
                        <a:pt x="180975" y="176212"/>
                      </a:cubicBezTo>
                      <a:cubicBezTo>
                        <a:pt x="173073" y="177968"/>
                        <a:pt x="165064" y="179219"/>
                        <a:pt x="157162" y="180975"/>
                      </a:cubicBezTo>
                      <a:cubicBezTo>
                        <a:pt x="150772" y="182395"/>
                        <a:pt x="144381" y="183856"/>
                        <a:pt x="138112" y="185737"/>
                      </a:cubicBezTo>
                      <a:cubicBezTo>
                        <a:pt x="128495" y="188622"/>
                        <a:pt x="119277" y="192827"/>
                        <a:pt x="109537" y="195262"/>
                      </a:cubicBezTo>
                      <a:cubicBezTo>
                        <a:pt x="85617" y="201243"/>
                        <a:pt x="96697" y="197955"/>
                        <a:pt x="76200" y="204787"/>
                      </a:cubicBezTo>
                      <a:lnTo>
                        <a:pt x="47625" y="223837"/>
                      </a:lnTo>
                      <a:cubicBezTo>
                        <a:pt x="32016" y="234243"/>
                        <a:pt x="7937" y="255587"/>
                        <a:pt x="0" y="261937"/>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35FD7A76-ED88-45C3-B380-4045104A8BB0}"/>
                    </a:ext>
                  </a:extLst>
                </p:cNvPr>
                <p:cNvSpPr/>
                <p:nvPr/>
              </p:nvSpPr>
              <p:spPr>
                <a:xfrm>
                  <a:off x="3237920" y="4424952"/>
                  <a:ext cx="380796" cy="3982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a:extLst>
                    <a:ext uri="{FF2B5EF4-FFF2-40B4-BE49-F238E27FC236}">
                      <a16:creationId xmlns:a16="http://schemas.microsoft.com/office/drawing/2014/main" id="{B67B09E0-F48E-4F67-8BA8-87EE5EA64603}"/>
                    </a:ext>
                  </a:extLst>
                </p:cNvPr>
                <p:cNvCxnSpPr>
                  <a:cxnSpLocks/>
                </p:cNvCxnSpPr>
                <p:nvPr/>
              </p:nvCxnSpPr>
              <p:spPr>
                <a:xfrm>
                  <a:off x="2097248" y="4410614"/>
                  <a:ext cx="2912494" cy="443608"/>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24" name="ZoneTexte 23">
                <a:extLst>
                  <a:ext uri="{FF2B5EF4-FFF2-40B4-BE49-F238E27FC236}">
                    <a16:creationId xmlns:a16="http://schemas.microsoft.com/office/drawing/2014/main" id="{49755716-15E3-40EF-9DCF-477090921BB9}"/>
                  </a:ext>
                </a:extLst>
              </p:cNvPr>
              <p:cNvSpPr txBox="1"/>
              <p:nvPr/>
            </p:nvSpPr>
            <p:spPr>
              <a:xfrm>
                <a:off x="94630" y="5843899"/>
                <a:ext cx="532518" cy="261610"/>
              </a:xfrm>
              <a:prstGeom prst="rect">
                <a:avLst/>
              </a:prstGeom>
              <a:noFill/>
            </p:spPr>
            <p:txBody>
              <a:bodyPr wrap="none" rtlCol="0">
                <a:spAutoFit/>
              </a:bodyPr>
              <a:lstStyle/>
              <a:p>
                <a:r>
                  <a:rPr lang="fr-FR" sz="1100" dirty="0">
                    <a:solidFill>
                      <a:schemeClr val="bg1"/>
                    </a:solidFill>
                  </a:rPr>
                  <a:t>© CLS</a:t>
                </a:r>
              </a:p>
            </p:txBody>
          </p:sp>
        </p:grpSp>
      </p:grpSp>
      <p:sp>
        <p:nvSpPr>
          <p:cNvPr id="4" name="Titre 3">
            <a:extLst>
              <a:ext uri="{FF2B5EF4-FFF2-40B4-BE49-F238E27FC236}">
                <a16:creationId xmlns:a16="http://schemas.microsoft.com/office/drawing/2014/main" id="{474AD83F-0DC2-4DD1-BAC5-0F9A79BCB34B}"/>
              </a:ext>
            </a:extLst>
          </p:cNvPr>
          <p:cNvSpPr>
            <a:spLocks noGrp="1"/>
          </p:cNvSpPr>
          <p:nvPr>
            <p:ph type="title"/>
          </p:nvPr>
        </p:nvSpPr>
        <p:spPr/>
        <p:txBody>
          <a:bodyPr>
            <a:normAutofit fontScale="90000"/>
          </a:bodyPr>
          <a:lstStyle/>
          <a:p>
            <a:pPr>
              <a:tabLst>
                <a:tab pos="11480800" algn="r"/>
              </a:tabLst>
            </a:pPr>
            <a:r>
              <a:rPr lang="en-US" dirty="0"/>
              <a:t>Rivers: “virtual station”	</a:t>
            </a:r>
            <a:endParaRPr lang="fr-FR" dirty="0"/>
          </a:p>
        </p:txBody>
      </p:sp>
      <p:pic>
        <p:nvPicPr>
          <p:cNvPr id="6" name="Image 5">
            <a:extLst>
              <a:ext uri="{FF2B5EF4-FFF2-40B4-BE49-F238E27FC236}">
                <a16:creationId xmlns:a16="http://schemas.microsoft.com/office/drawing/2014/main" id="{661E7463-A4A1-4908-8B46-DFC133F6AAA6}"/>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6112573" y="1032020"/>
            <a:ext cx="2857500" cy="3629025"/>
          </a:xfrm>
          <a:prstGeom prst="rect">
            <a:avLst/>
          </a:prstGeom>
        </p:spPr>
      </p:pic>
      <p:sp>
        <p:nvSpPr>
          <p:cNvPr id="9" name="ZoneTexte 8">
            <a:extLst>
              <a:ext uri="{FF2B5EF4-FFF2-40B4-BE49-F238E27FC236}">
                <a16:creationId xmlns:a16="http://schemas.microsoft.com/office/drawing/2014/main" id="{4E3DC4DC-4612-400D-A8CE-ECD3B1B42F2F}"/>
              </a:ext>
            </a:extLst>
          </p:cNvPr>
          <p:cNvSpPr txBox="1"/>
          <p:nvPr/>
        </p:nvSpPr>
        <p:spPr>
          <a:xfrm>
            <a:off x="9061365" y="918816"/>
            <a:ext cx="3120619" cy="3539430"/>
          </a:xfrm>
          <a:prstGeom prst="rect">
            <a:avLst/>
          </a:prstGeom>
          <a:noFill/>
        </p:spPr>
        <p:txBody>
          <a:bodyPr wrap="square" rtlCol="0">
            <a:spAutoFit/>
          </a:bodyPr>
          <a:lstStyle/>
          <a:p>
            <a:r>
              <a:rPr lang="en-US" sz="2800" dirty="0"/>
              <a:t>Each time the satellite ground track crosses the river, it is “as if” you had an </a:t>
            </a:r>
            <a:r>
              <a:rPr lang="en-US" sz="2800" i="1" dirty="0"/>
              <a:t>in situ </a:t>
            </a:r>
            <a:r>
              <a:rPr lang="en-US" sz="2800" dirty="0"/>
              <a:t>station in the middle, measuring the surface height </a:t>
            </a:r>
            <a:endParaRPr lang="fr-FR" sz="2800" dirty="0"/>
          </a:p>
        </p:txBody>
      </p:sp>
      <p:sp>
        <p:nvSpPr>
          <p:cNvPr id="11" name="ZoneTexte 10">
            <a:extLst>
              <a:ext uri="{FF2B5EF4-FFF2-40B4-BE49-F238E27FC236}">
                <a16:creationId xmlns:a16="http://schemas.microsoft.com/office/drawing/2014/main" id="{B1FACAB2-8926-458D-A8AA-AAACAC4F7F1E}"/>
              </a:ext>
            </a:extLst>
          </p:cNvPr>
          <p:cNvSpPr txBox="1"/>
          <p:nvPr/>
        </p:nvSpPr>
        <p:spPr>
          <a:xfrm>
            <a:off x="6105057" y="4725135"/>
            <a:ext cx="5997246" cy="2092881"/>
          </a:xfrm>
          <a:prstGeom prst="rect">
            <a:avLst/>
          </a:prstGeom>
          <a:noFill/>
        </p:spPr>
        <p:txBody>
          <a:bodyPr wrap="square" rtlCol="0">
            <a:spAutoFit/>
          </a:bodyPr>
          <a:lstStyle/>
          <a:p>
            <a:r>
              <a:rPr lang="en-US" sz="2800" dirty="0"/>
              <a:t>Only one satellite, and one of its track, used in a given time series.</a:t>
            </a:r>
          </a:p>
          <a:p>
            <a:r>
              <a:rPr lang="en-US" sz="2800" dirty="0"/>
              <a:t>The water height is given with respect to a reference (geoid)</a:t>
            </a:r>
            <a:endParaRPr lang="fr-FR" sz="2800" dirty="0"/>
          </a:p>
          <a:p>
            <a:endParaRPr lang="fr-FR" dirty="0"/>
          </a:p>
        </p:txBody>
      </p:sp>
      <p:sp>
        <p:nvSpPr>
          <p:cNvPr id="8" name="Flèche : pentagone 7">
            <a:extLst>
              <a:ext uri="{FF2B5EF4-FFF2-40B4-BE49-F238E27FC236}">
                <a16:creationId xmlns:a16="http://schemas.microsoft.com/office/drawing/2014/main" id="{A7432EC4-D9E7-47E1-BA05-BD6E8B5C013F}"/>
              </a:ext>
            </a:extLst>
          </p:cNvPr>
          <p:cNvSpPr/>
          <p:nvPr/>
        </p:nvSpPr>
        <p:spPr>
          <a:xfrm rot="20204319">
            <a:off x="3386844" y="3602637"/>
            <a:ext cx="4255373" cy="230995"/>
          </a:xfrm>
          <a:prstGeom prst="homePlate">
            <a:avLst>
              <a:gd name="adj" fmla="val 222019"/>
            </a:avLst>
          </a:prstGeom>
          <a:solidFill>
            <a:schemeClr val="accent1">
              <a:lumMod val="60000"/>
              <a:lumOff val="40000"/>
            </a:schemeClr>
          </a:solidFill>
          <a:ln w="381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8194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458924F-F32B-4D1F-A4E3-FFA4C4364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277" y="3737340"/>
            <a:ext cx="5453659" cy="2726830"/>
          </a:xfrm>
          <a:prstGeom prst="rect">
            <a:avLst/>
          </a:prstGeom>
        </p:spPr>
      </p:pic>
      <p:pic>
        <p:nvPicPr>
          <p:cNvPr id="13" name="Image 12">
            <a:extLst>
              <a:ext uri="{FF2B5EF4-FFF2-40B4-BE49-F238E27FC236}">
                <a16:creationId xmlns:a16="http://schemas.microsoft.com/office/drawing/2014/main" id="{9917F438-F77D-4E72-B4EF-1443C4C033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0564" y="829800"/>
            <a:ext cx="2856804" cy="2599200"/>
          </a:xfrm>
          <a:prstGeom prst="rect">
            <a:avLst/>
          </a:prstGeom>
        </p:spPr>
      </p:pic>
      <p:pic>
        <p:nvPicPr>
          <p:cNvPr id="8" name="Image 7">
            <a:extLst>
              <a:ext uri="{FF2B5EF4-FFF2-40B4-BE49-F238E27FC236}">
                <a16:creationId xmlns:a16="http://schemas.microsoft.com/office/drawing/2014/main" id="{DFD1CC75-8DA8-4C57-AF8D-0F2C102D2F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303" y="829800"/>
            <a:ext cx="2856804" cy="2599200"/>
          </a:xfrm>
          <a:prstGeom prst="rect">
            <a:avLst/>
          </a:prstGeom>
        </p:spPr>
      </p:pic>
      <p:sp>
        <p:nvSpPr>
          <p:cNvPr id="2" name="Titre 1">
            <a:extLst>
              <a:ext uri="{FF2B5EF4-FFF2-40B4-BE49-F238E27FC236}">
                <a16:creationId xmlns:a16="http://schemas.microsoft.com/office/drawing/2014/main" id="{76F4FD27-B832-44F5-A91E-149152C79E3B}"/>
              </a:ext>
            </a:extLst>
          </p:cNvPr>
          <p:cNvSpPr>
            <a:spLocks noGrp="1"/>
          </p:cNvSpPr>
          <p:nvPr>
            <p:ph type="title"/>
          </p:nvPr>
        </p:nvSpPr>
        <p:spPr/>
        <p:txBody>
          <a:bodyPr>
            <a:normAutofit fontScale="90000"/>
          </a:bodyPr>
          <a:lstStyle/>
          <a:p>
            <a:pPr>
              <a:tabLst>
                <a:tab pos="11569700" algn="r"/>
              </a:tabLst>
            </a:pPr>
            <a:r>
              <a:rPr lang="en-US" dirty="0"/>
              <a:t>Lakes: integrated surface height	</a:t>
            </a:r>
            <a:endParaRPr lang="fr-FR" dirty="0"/>
          </a:p>
        </p:txBody>
      </p:sp>
      <p:sp>
        <p:nvSpPr>
          <p:cNvPr id="3" name="Espace réservé du contenu 2">
            <a:extLst>
              <a:ext uri="{FF2B5EF4-FFF2-40B4-BE49-F238E27FC236}">
                <a16:creationId xmlns:a16="http://schemas.microsoft.com/office/drawing/2014/main" id="{A1281363-C8C6-4A86-A87B-388FF529E70C}"/>
              </a:ext>
            </a:extLst>
          </p:cNvPr>
          <p:cNvSpPr>
            <a:spLocks noGrp="1"/>
          </p:cNvSpPr>
          <p:nvPr>
            <p:ph idx="1"/>
          </p:nvPr>
        </p:nvSpPr>
        <p:spPr>
          <a:xfrm>
            <a:off x="6595467" y="828675"/>
            <a:ext cx="5453658" cy="5410200"/>
          </a:xfrm>
        </p:spPr>
        <p:txBody>
          <a:bodyPr/>
          <a:lstStyle/>
          <a:p>
            <a:pPr marL="0" indent="0">
              <a:buNone/>
            </a:pPr>
            <a:r>
              <a:rPr lang="en-US" dirty="0"/>
              <a:t>All measurements done over a lake by one given satellite along one of its ground track are averaged dated at a mean hour (before Nov. 2011: per month).</a:t>
            </a:r>
          </a:p>
          <a:p>
            <a:pPr marL="0" indent="0">
              <a:buNone/>
            </a:pPr>
            <a:r>
              <a:rPr lang="en-US" dirty="0"/>
              <a:t>Several tracks and several satellites can be used to build a time series.</a:t>
            </a:r>
          </a:p>
          <a:p>
            <a:pPr marL="0" indent="0">
              <a:buNone/>
            </a:pPr>
            <a:r>
              <a:rPr lang="en-US" dirty="0"/>
              <a:t>The water height is given with respect to a reference (geoid).</a:t>
            </a:r>
            <a:endParaRPr lang="fr-FR" dirty="0"/>
          </a:p>
        </p:txBody>
      </p:sp>
      <p:cxnSp>
        <p:nvCxnSpPr>
          <p:cNvPr id="9" name="Connecteur droit avec flèche 8">
            <a:extLst>
              <a:ext uri="{FF2B5EF4-FFF2-40B4-BE49-F238E27FC236}">
                <a16:creationId xmlns:a16="http://schemas.microsoft.com/office/drawing/2014/main" id="{1B3CDC1E-BA2A-4024-802B-AC71626CA6B1}"/>
              </a:ext>
            </a:extLst>
          </p:cNvPr>
          <p:cNvCxnSpPr>
            <a:cxnSpLocks/>
            <a:endCxn id="10" idx="0"/>
          </p:cNvCxnSpPr>
          <p:nvPr/>
        </p:nvCxnSpPr>
        <p:spPr>
          <a:xfrm flipH="1">
            <a:off x="1647292" y="1599222"/>
            <a:ext cx="704295" cy="8176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806AC6B7-6898-4979-9815-751769F5EFF8}"/>
              </a:ext>
            </a:extLst>
          </p:cNvPr>
          <p:cNvSpPr txBox="1"/>
          <p:nvPr/>
        </p:nvSpPr>
        <p:spPr>
          <a:xfrm>
            <a:off x="578954" y="2416859"/>
            <a:ext cx="2136675" cy="923330"/>
          </a:xfrm>
          <a:prstGeom prst="rect">
            <a:avLst/>
          </a:prstGeom>
          <a:noFill/>
        </p:spPr>
        <p:txBody>
          <a:bodyPr wrap="none" rtlCol="0">
            <a:spAutoFit/>
          </a:bodyPr>
          <a:lstStyle/>
          <a:p>
            <a:r>
              <a:rPr lang="en-US" dirty="0">
                <a:solidFill>
                  <a:schemeClr val="bg1"/>
                </a:solidFill>
              </a:rPr>
              <a:t>1 satellite track</a:t>
            </a:r>
            <a:br>
              <a:rPr lang="en-US" dirty="0">
                <a:solidFill>
                  <a:schemeClr val="bg1"/>
                </a:solidFill>
              </a:rPr>
            </a:br>
            <a:r>
              <a:rPr lang="en-US" dirty="0">
                <a:solidFill>
                  <a:schemeClr val="bg1"/>
                </a:solidFill>
                <a:sym typeface="Wingdings" panose="05000000000000000000" pitchFamily="2" charset="2"/>
              </a:rPr>
              <a:t> </a:t>
            </a:r>
            <a:r>
              <a:rPr lang="en-US" dirty="0">
                <a:solidFill>
                  <a:schemeClr val="bg1"/>
                </a:solidFill>
              </a:rPr>
              <a:t>1 averaged height</a:t>
            </a:r>
          </a:p>
          <a:p>
            <a:r>
              <a:rPr lang="en-US" dirty="0">
                <a:solidFill>
                  <a:schemeClr val="bg1"/>
                </a:solidFill>
              </a:rPr>
              <a:t>at 1 date/time </a:t>
            </a:r>
          </a:p>
        </p:txBody>
      </p:sp>
      <p:sp>
        <p:nvSpPr>
          <p:cNvPr id="16" name="ZoneTexte 15">
            <a:extLst>
              <a:ext uri="{FF2B5EF4-FFF2-40B4-BE49-F238E27FC236}">
                <a16:creationId xmlns:a16="http://schemas.microsoft.com/office/drawing/2014/main" id="{4E846F20-1002-452A-8D61-63707EF8BD34}"/>
              </a:ext>
            </a:extLst>
          </p:cNvPr>
          <p:cNvSpPr txBox="1"/>
          <p:nvPr/>
        </p:nvSpPr>
        <p:spPr>
          <a:xfrm>
            <a:off x="3647728" y="2505670"/>
            <a:ext cx="2727798" cy="923330"/>
          </a:xfrm>
          <a:prstGeom prst="rect">
            <a:avLst/>
          </a:prstGeom>
          <a:noFill/>
        </p:spPr>
        <p:txBody>
          <a:bodyPr wrap="none" rtlCol="0">
            <a:spAutoFit/>
          </a:bodyPr>
          <a:lstStyle/>
          <a:p>
            <a:r>
              <a:rPr lang="en-US" dirty="0">
                <a:solidFill>
                  <a:schemeClr val="bg1"/>
                </a:solidFill>
              </a:rPr>
              <a:t>N satellite tracks</a:t>
            </a:r>
            <a:br>
              <a:rPr lang="en-US" dirty="0">
                <a:solidFill>
                  <a:schemeClr val="bg1"/>
                </a:solidFill>
              </a:rPr>
            </a:br>
            <a:r>
              <a:rPr lang="en-US" dirty="0">
                <a:solidFill>
                  <a:schemeClr val="bg1"/>
                </a:solidFill>
                <a:sym typeface="Wingdings" panose="05000000000000000000" pitchFamily="2" charset="2"/>
              </a:rPr>
              <a:t> </a:t>
            </a:r>
            <a:r>
              <a:rPr lang="en-US" dirty="0">
                <a:solidFill>
                  <a:schemeClr val="bg1"/>
                </a:solidFill>
              </a:rPr>
              <a:t>N averaged heights</a:t>
            </a:r>
          </a:p>
          <a:p>
            <a:r>
              <a:rPr lang="en-US" dirty="0">
                <a:solidFill>
                  <a:schemeClr val="bg1"/>
                </a:solidFill>
              </a:rPr>
              <a:t>at N date/time (or /month)</a:t>
            </a:r>
          </a:p>
        </p:txBody>
      </p:sp>
      <p:sp>
        <p:nvSpPr>
          <p:cNvPr id="21" name="Accolade fermante 20">
            <a:extLst>
              <a:ext uri="{FF2B5EF4-FFF2-40B4-BE49-F238E27FC236}">
                <a16:creationId xmlns:a16="http://schemas.microsoft.com/office/drawing/2014/main" id="{2CA09A6C-C546-456E-8C82-0F5EBCB7B353}"/>
              </a:ext>
            </a:extLst>
          </p:cNvPr>
          <p:cNvSpPr/>
          <p:nvPr/>
        </p:nvSpPr>
        <p:spPr>
          <a:xfrm rot="5400000">
            <a:off x="3051625" y="352696"/>
            <a:ext cx="397151" cy="6261728"/>
          </a:xfrm>
          <a:prstGeom prst="rightBrace">
            <a:avLst>
              <a:gd name="adj1" fmla="val 77834"/>
              <a:gd name="adj2" fmla="val 5162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86481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rosmorduc\Desktop\images ppts\TourOfEMS_Booklet_Print_P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1" y="260648"/>
            <a:ext cx="9144000" cy="5916706"/>
          </a:xfrm>
          <a:prstGeom prst="rect">
            <a:avLst/>
          </a:prstGeom>
          <a:noFill/>
        </p:spPr>
      </p:pic>
      <p:sp>
        <p:nvSpPr>
          <p:cNvPr id="6" name="Rectangle 5"/>
          <p:cNvSpPr/>
          <p:nvPr/>
        </p:nvSpPr>
        <p:spPr>
          <a:xfrm>
            <a:off x="4079776" y="4509120"/>
            <a:ext cx="432048" cy="1656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latin typeface="Candara" pitchFamily="34" charset="0"/>
            </a:endParaRPr>
          </a:p>
        </p:txBody>
      </p:sp>
      <p:sp>
        <p:nvSpPr>
          <p:cNvPr id="7" name="object 16"/>
          <p:cNvSpPr txBox="1"/>
          <p:nvPr/>
        </p:nvSpPr>
        <p:spPr>
          <a:xfrm>
            <a:off x="3647728" y="6135108"/>
            <a:ext cx="2222500" cy="246221"/>
          </a:xfrm>
          <a:prstGeom prst="rect">
            <a:avLst/>
          </a:prstGeom>
        </p:spPr>
        <p:txBody>
          <a:bodyPr lIns="0" tIns="0" rIns="0" bIns="0">
            <a:spAutoFit/>
          </a:bodyPr>
          <a:lstStyle/>
          <a:p>
            <a:pPr marL="12700" defTabSz="1042782">
              <a:defRPr/>
            </a:pPr>
            <a:r>
              <a:rPr sz="1600" spc="-5" dirty="0">
                <a:solidFill>
                  <a:srgbClr val="C00000"/>
                </a:solidFill>
                <a:latin typeface="Candara" pitchFamily="34" charset="0"/>
                <a:cs typeface="Arial"/>
              </a:rPr>
              <a:t>1</a:t>
            </a:r>
            <a:r>
              <a:rPr sz="1600" dirty="0">
                <a:solidFill>
                  <a:srgbClr val="C00000"/>
                </a:solidFill>
                <a:latin typeface="Candara" pitchFamily="34" charset="0"/>
                <a:cs typeface="Arial"/>
              </a:rPr>
              <a:t>3</a:t>
            </a:r>
            <a:r>
              <a:rPr sz="1600" spc="-5" dirty="0">
                <a:solidFill>
                  <a:srgbClr val="C00000"/>
                </a:solidFill>
                <a:latin typeface="Candara" pitchFamily="34" charset="0"/>
                <a:cs typeface="Arial"/>
              </a:rPr>
              <a:t> </a:t>
            </a:r>
            <a:r>
              <a:rPr sz="1600" dirty="0">
                <a:solidFill>
                  <a:srgbClr val="C00000"/>
                </a:solidFill>
                <a:latin typeface="Candara" pitchFamily="34" charset="0"/>
                <a:cs typeface="Arial"/>
              </a:rPr>
              <a:t>G</a:t>
            </a:r>
            <a:r>
              <a:rPr sz="1600" spc="-5" dirty="0">
                <a:solidFill>
                  <a:srgbClr val="C00000"/>
                </a:solidFill>
                <a:latin typeface="Candara" pitchFamily="34" charset="0"/>
                <a:cs typeface="Arial"/>
              </a:rPr>
              <a:t>H</a:t>
            </a:r>
            <a:r>
              <a:rPr sz="1600" dirty="0">
                <a:solidFill>
                  <a:srgbClr val="C00000"/>
                </a:solidFill>
                <a:latin typeface="Candara" pitchFamily="34" charset="0"/>
                <a:cs typeface="Arial"/>
              </a:rPr>
              <a:t>z to</a:t>
            </a:r>
            <a:r>
              <a:rPr sz="1600" spc="-15" dirty="0">
                <a:solidFill>
                  <a:srgbClr val="C00000"/>
                </a:solidFill>
                <a:latin typeface="Candara" pitchFamily="34" charset="0"/>
                <a:cs typeface="Arial"/>
              </a:rPr>
              <a:t> </a:t>
            </a:r>
            <a:r>
              <a:rPr sz="1600" spc="-5" dirty="0">
                <a:solidFill>
                  <a:srgbClr val="C00000"/>
                </a:solidFill>
                <a:latin typeface="Candara" pitchFamily="34" charset="0"/>
                <a:cs typeface="Arial"/>
              </a:rPr>
              <a:t>3</a:t>
            </a:r>
            <a:r>
              <a:rPr sz="1600" dirty="0">
                <a:solidFill>
                  <a:srgbClr val="C00000"/>
                </a:solidFill>
                <a:latin typeface="Candara" pitchFamily="34" charset="0"/>
                <a:cs typeface="Arial"/>
              </a:rPr>
              <a:t>5</a:t>
            </a:r>
            <a:r>
              <a:rPr sz="1600" spc="10" dirty="0">
                <a:solidFill>
                  <a:srgbClr val="C00000"/>
                </a:solidFill>
                <a:latin typeface="Candara" pitchFamily="34" charset="0"/>
                <a:cs typeface="Arial"/>
              </a:rPr>
              <a:t> </a:t>
            </a:r>
            <a:r>
              <a:rPr sz="1600" dirty="0">
                <a:solidFill>
                  <a:srgbClr val="C00000"/>
                </a:solidFill>
                <a:latin typeface="Candara" pitchFamily="34" charset="0"/>
                <a:cs typeface="Arial"/>
              </a:rPr>
              <a:t>G</a:t>
            </a:r>
            <a:r>
              <a:rPr sz="1600" spc="-5" dirty="0">
                <a:solidFill>
                  <a:srgbClr val="C00000"/>
                </a:solidFill>
                <a:latin typeface="Candara" pitchFamily="34" charset="0"/>
                <a:cs typeface="Arial"/>
              </a:rPr>
              <a:t>H</a:t>
            </a:r>
            <a:r>
              <a:rPr sz="1600" dirty="0">
                <a:solidFill>
                  <a:srgbClr val="C00000"/>
                </a:solidFill>
                <a:latin typeface="Candara" pitchFamily="34" charset="0"/>
                <a:cs typeface="Arial"/>
              </a:rPr>
              <a:t>z</a:t>
            </a:r>
          </a:p>
        </p:txBody>
      </p:sp>
      <p:sp>
        <p:nvSpPr>
          <p:cNvPr id="5" name="ZoneTexte 4">
            <a:extLst>
              <a:ext uri="{FF2B5EF4-FFF2-40B4-BE49-F238E27FC236}">
                <a16:creationId xmlns:a16="http://schemas.microsoft.com/office/drawing/2014/main" id="{24316D90-CF8A-4A77-B2ED-7F1E6F0F2ED8}"/>
              </a:ext>
            </a:extLst>
          </p:cNvPr>
          <p:cNvSpPr txBox="1"/>
          <p:nvPr/>
        </p:nvSpPr>
        <p:spPr>
          <a:xfrm>
            <a:off x="1487488" y="5929535"/>
            <a:ext cx="732893" cy="307777"/>
          </a:xfrm>
          <a:prstGeom prst="rect">
            <a:avLst/>
          </a:prstGeom>
          <a:noFill/>
        </p:spPr>
        <p:txBody>
          <a:bodyPr wrap="none" rtlCol="0">
            <a:spAutoFit/>
          </a:bodyPr>
          <a:lstStyle/>
          <a:p>
            <a:r>
              <a:rPr lang="fr-FR" sz="1400" dirty="0">
                <a:solidFill>
                  <a:schemeClr val="bg1"/>
                </a:solidFill>
              </a:rPr>
              <a:t>© Nasa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Line 4"/>
          <p:cNvSpPr>
            <a:spLocks noChangeShapeType="1"/>
          </p:cNvSpPr>
          <p:nvPr/>
        </p:nvSpPr>
        <p:spPr bwMode="auto">
          <a:xfrm>
            <a:off x="6678478" y="2143982"/>
            <a:ext cx="3602988" cy="0"/>
          </a:xfrm>
          <a:prstGeom prst="line">
            <a:avLst/>
          </a:prstGeom>
          <a:noFill/>
          <a:ln w="12700">
            <a:solidFill>
              <a:schemeClr val="folHlink"/>
            </a:solidFill>
            <a:round/>
            <a:headEnd type="none" w="sm" len="sm"/>
            <a:tailEnd type="stealth" w="med" len="med"/>
          </a:ln>
        </p:spPr>
        <p:txBody>
          <a:bodyPr wrap="none" anchor="ctr"/>
          <a:lstStyle/>
          <a:p>
            <a:endParaRPr lang="fr-FR">
              <a:latin typeface="Candara" pitchFamily="34" charset="0"/>
            </a:endParaRPr>
          </a:p>
        </p:txBody>
      </p:sp>
      <p:grpSp>
        <p:nvGrpSpPr>
          <p:cNvPr id="6" name="Groupe 5">
            <a:extLst>
              <a:ext uri="{FF2B5EF4-FFF2-40B4-BE49-F238E27FC236}">
                <a16:creationId xmlns:a16="http://schemas.microsoft.com/office/drawing/2014/main" id="{B88D96CB-54F1-4B48-B265-88CB45DAAA1E}"/>
              </a:ext>
            </a:extLst>
          </p:cNvPr>
          <p:cNvGrpSpPr/>
          <p:nvPr/>
        </p:nvGrpSpPr>
        <p:grpSpPr>
          <a:xfrm>
            <a:off x="7749787" y="1851031"/>
            <a:ext cx="1802597" cy="509292"/>
            <a:chOff x="7171613" y="1634690"/>
            <a:chExt cx="1802597" cy="509292"/>
          </a:xfrm>
        </p:grpSpPr>
        <p:sp>
          <p:nvSpPr>
            <p:cNvPr id="4" name="Ellipse 3">
              <a:extLst>
                <a:ext uri="{FF2B5EF4-FFF2-40B4-BE49-F238E27FC236}">
                  <a16:creationId xmlns:a16="http://schemas.microsoft.com/office/drawing/2014/main" id="{5AE37167-4363-4698-AA2B-4C617B06E2BD}"/>
                </a:ext>
              </a:extLst>
            </p:cNvPr>
            <p:cNvSpPr/>
            <p:nvPr/>
          </p:nvSpPr>
          <p:spPr>
            <a:xfrm>
              <a:off x="7819101" y="1634690"/>
              <a:ext cx="509147" cy="509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D239404-44B4-4540-8137-F24F8D618751}"/>
                </a:ext>
              </a:extLst>
            </p:cNvPr>
            <p:cNvSpPr/>
            <p:nvPr/>
          </p:nvSpPr>
          <p:spPr>
            <a:xfrm>
              <a:off x="8328248" y="1747800"/>
              <a:ext cx="645962" cy="27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F35DB510-5FD0-48D3-8F3E-39C91EEAC851}"/>
                </a:ext>
              </a:extLst>
            </p:cNvPr>
            <p:cNvSpPr/>
            <p:nvPr/>
          </p:nvSpPr>
          <p:spPr>
            <a:xfrm>
              <a:off x="7171613" y="1751641"/>
              <a:ext cx="645962" cy="27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8130" name="Rectangle 2"/>
          <p:cNvSpPr>
            <a:spLocks noGrp="1" noChangeArrowheads="1"/>
          </p:cNvSpPr>
          <p:nvPr>
            <p:ph type="title"/>
          </p:nvPr>
        </p:nvSpPr>
        <p:spPr/>
        <p:txBody>
          <a:bodyPr>
            <a:normAutofit fontScale="90000"/>
          </a:bodyPr>
          <a:lstStyle/>
          <a:p>
            <a:pPr>
              <a:tabLst>
                <a:tab pos="11569700" algn="l"/>
                <a:tab pos="11926888" algn="l"/>
              </a:tabLst>
            </a:pPr>
            <a:r>
              <a:rPr lang="en-GB" sz="3600" dirty="0"/>
              <a:t>How it works? Simplified	</a:t>
            </a:r>
          </a:p>
        </p:txBody>
      </p:sp>
      <p:sp>
        <p:nvSpPr>
          <p:cNvPr id="48131" name="Rectangle 3"/>
          <p:cNvSpPr>
            <a:spLocks noGrp="1" noChangeArrowheads="1"/>
          </p:cNvSpPr>
          <p:nvPr>
            <p:ph sz="half" idx="1"/>
          </p:nvPr>
        </p:nvSpPr>
        <p:spPr>
          <a:xfrm>
            <a:off x="0" y="980728"/>
            <a:ext cx="6312024" cy="5184576"/>
          </a:xfrm>
        </p:spPr>
        <p:txBody>
          <a:bodyPr/>
          <a:lstStyle/>
          <a:p>
            <a:r>
              <a:rPr lang="en-GB" dirty="0"/>
              <a:t>Measure travel time 2T from emit to return of the radar pulse</a:t>
            </a:r>
          </a:p>
          <a:p>
            <a:r>
              <a:rPr lang="en-GB" dirty="0"/>
              <a:t>Speed of the radar pulse is light’s celerity  (c ≈ 3x10</a:t>
            </a:r>
            <a:r>
              <a:rPr lang="en-GB" baseline="30000" dirty="0"/>
              <a:t>8</a:t>
            </a:r>
            <a:r>
              <a:rPr lang="en-GB" dirty="0"/>
              <a:t> m/s)</a:t>
            </a:r>
          </a:p>
          <a:p>
            <a:r>
              <a:rPr lang="en-GB" dirty="0"/>
              <a:t>The range h is deduced:</a:t>
            </a:r>
          </a:p>
          <a:p>
            <a:pPr marL="177800" indent="0" algn="ctr">
              <a:buNone/>
            </a:pPr>
            <a:r>
              <a:rPr lang="en-GB" b="1" dirty="0"/>
              <a:t>h = </a:t>
            </a:r>
            <a:r>
              <a:rPr lang="en-GB" b="1" dirty="0" err="1"/>
              <a:t>T×c</a:t>
            </a:r>
            <a:r>
              <a:rPr lang="en-GB" b="1" dirty="0"/>
              <a:t> </a:t>
            </a:r>
          </a:p>
          <a:p>
            <a:endParaRPr lang="en-GB" dirty="0"/>
          </a:p>
          <a:p>
            <a:r>
              <a:rPr lang="en-GB" dirty="0"/>
              <a:t>The altitude of the satellite is also very precisely measured; water level is the difference:</a:t>
            </a:r>
          </a:p>
          <a:p>
            <a:pPr marL="177800" indent="0" algn="ctr">
              <a:buNone/>
            </a:pPr>
            <a:r>
              <a:rPr lang="en-GB" b="1" dirty="0"/>
              <a:t>Surface height = altitude - range</a:t>
            </a:r>
          </a:p>
        </p:txBody>
      </p:sp>
      <p:sp>
        <p:nvSpPr>
          <p:cNvPr id="2055" name="Freeform 5"/>
          <p:cNvSpPr>
            <a:spLocks/>
          </p:cNvSpPr>
          <p:nvPr/>
        </p:nvSpPr>
        <p:spPr bwMode="auto">
          <a:xfrm>
            <a:off x="6655946" y="5274006"/>
            <a:ext cx="3329112" cy="52574"/>
          </a:xfrm>
          <a:custGeom>
            <a:avLst/>
            <a:gdLst>
              <a:gd name="T0" fmla="*/ 0 w 1729"/>
              <a:gd name="T1" fmla="*/ 2147483647 h 25"/>
              <a:gd name="T2" fmla="*/ 2147483647 w 1729"/>
              <a:gd name="T3" fmla="*/ 2147483647 h 25"/>
              <a:gd name="T4" fmla="*/ 2147483647 w 1729"/>
              <a:gd name="T5" fmla="*/ 2147483647 h 25"/>
              <a:gd name="T6" fmla="*/ 2147483647 w 1729"/>
              <a:gd name="T7" fmla="*/ 2147483647 h 25"/>
              <a:gd name="T8" fmla="*/ 2147483647 w 1729"/>
              <a:gd name="T9" fmla="*/ 2147483647 h 25"/>
              <a:gd name="T10" fmla="*/ 2147483647 w 1729"/>
              <a:gd name="T11" fmla="*/ 2147483647 h 25"/>
              <a:gd name="T12" fmla="*/ 2147483647 w 1729"/>
              <a:gd name="T13" fmla="*/ 2147483647 h 25"/>
              <a:gd name="T14" fmla="*/ 2147483647 w 1729"/>
              <a:gd name="T15" fmla="*/ 2147483647 h 25"/>
              <a:gd name="T16" fmla="*/ 2147483647 w 1729"/>
              <a:gd name="T17" fmla="*/ 2147483647 h 25"/>
              <a:gd name="T18" fmla="*/ 2147483647 w 1729"/>
              <a:gd name="T19" fmla="*/ 2147483647 h 25"/>
              <a:gd name="T20" fmla="*/ 2147483647 w 1729"/>
              <a:gd name="T21" fmla="*/ 2147483647 h 25"/>
              <a:gd name="T22" fmla="*/ 2147483647 w 1729"/>
              <a:gd name="T23" fmla="*/ 2147483647 h 25"/>
              <a:gd name="T24" fmla="*/ 2147483647 w 1729"/>
              <a:gd name="T25" fmla="*/ 2147483647 h 25"/>
              <a:gd name="T26" fmla="*/ 2147483647 w 1729"/>
              <a:gd name="T27" fmla="*/ 2147483647 h 25"/>
              <a:gd name="T28" fmla="*/ 2147483647 w 1729"/>
              <a:gd name="T29" fmla="*/ 2147483647 h 25"/>
              <a:gd name="T30" fmla="*/ 2147483647 w 1729"/>
              <a:gd name="T31" fmla="*/ 2147483647 h 25"/>
              <a:gd name="T32" fmla="*/ 2147483647 w 1729"/>
              <a:gd name="T33" fmla="*/ 2147483647 h 25"/>
              <a:gd name="T34" fmla="*/ 2147483647 w 1729"/>
              <a:gd name="T35" fmla="*/ 2147483647 h 25"/>
              <a:gd name="T36" fmla="*/ 2147483647 w 1729"/>
              <a:gd name="T37" fmla="*/ 2147483647 h 25"/>
              <a:gd name="T38" fmla="*/ 2147483647 w 1729"/>
              <a:gd name="T39" fmla="*/ 2147483647 h 25"/>
              <a:gd name="T40" fmla="*/ 2147483647 w 1729"/>
              <a:gd name="T41" fmla="*/ 2147483647 h 25"/>
              <a:gd name="T42" fmla="*/ 2147483647 w 1729"/>
              <a:gd name="T43" fmla="*/ 2147483647 h 25"/>
              <a:gd name="T44" fmla="*/ 2147483647 w 1729"/>
              <a:gd name="T45" fmla="*/ 2147483647 h 25"/>
              <a:gd name="T46" fmla="*/ 2147483647 w 1729"/>
              <a:gd name="T47" fmla="*/ 2147483647 h 25"/>
              <a:gd name="T48" fmla="*/ 2147483647 w 1729"/>
              <a:gd name="T49" fmla="*/ 2147483647 h 25"/>
              <a:gd name="T50" fmla="*/ 2147483647 w 1729"/>
              <a:gd name="T51" fmla="*/ 2147483647 h 25"/>
              <a:gd name="T52" fmla="*/ 2147483647 w 1729"/>
              <a:gd name="T53" fmla="*/ 2147483647 h 25"/>
              <a:gd name="T54" fmla="*/ 2147483647 w 1729"/>
              <a:gd name="T55" fmla="*/ 2147483647 h 25"/>
              <a:gd name="T56" fmla="*/ 2147483647 w 1729"/>
              <a:gd name="T57" fmla="*/ 2147483647 h 25"/>
              <a:gd name="T58" fmla="*/ 2147483647 w 1729"/>
              <a:gd name="T59" fmla="*/ 2147483647 h 25"/>
              <a:gd name="T60" fmla="*/ 2147483647 w 1729"/>
              <a:gd name="T61" fmla="*/ 2147483647 h 25"/>
              <a:gd name="T62" fmla="*/ 2147483647 w 1729"/>
              <a:gd name="T63" fmla="*/ 2147483647 h 25"/>
              <a:gd name="T64" fmla="*/ 2147483647 w 1729"/>
              <a:gd name="T65" fmla="*/ 0 h 25"/>
              <a:gd name="T66" fmla="*/ 2147483647 w 1729"/>
              <a:gd name="T67" fmla="*/ 0 h 25"/>
              <a:gd name="T68" fmla="*/ 2147483647 w 1729"/>
              <a:gd name="T69" fmla="*/ 0 h 25"/>
              <a:gd name="T70" fmla="*/ 2147483647 w 1729"/>
              <a:gd name="T71" fmla="*/ 0 h 25"/>
              <a:gd name="T72" fmla="*/ 2147483647 w 1729"/>
              <a:gd name="T73" fmla="*/ 0 h 25"/>
              <a:gd name="T74" fmla="*/ 2147483647 w 1729"/>
              <a:gd name="T75" fmla="*/ 0 h 25"/>
              <a:gd name="T76" fmla="*/ 2147483647 w 1729"/>
              <a:gd name="T77" fmla="*/ 0 h 25"/>
              <a:gd name="T78" fmla="*/ 2147483647 w 1729"/>
              <a:gd name="T79" fmla="*/ 0 h 25"/>
              <a:gd name="T80" fmla="*/ 2147483647 w 1729"/>
              <a:gd name="T81" fmla="*/ 0 h 25"/>
              <a:gd name="T82" fmla="*/ 2147483647 w 1729"/>
              <a:gd name="T83" fmla="*/ 0 h 25"/>
              <a:gd name="T84" fmla="*/ 2147483647 w 1729"/>
              <a:gd name="T85" fmla="*/ 0 h 25"/>
              <a:gd name="T86" fmla="*/ 2147483647 w 1729"/>
              <a:gd name="T87" fmla="*/ 0 h 25"/>
              <a:gd name="T88" fmla="*/ 2147483647 w 1729"/>
              <a:gd name="T89" fmla="*/ 0 h 25"/>
              <a:gd name="T90" fmla="*/ 2147483647 w 1729"/>
              <a:gd name="T91" fmla="*/ 0 h 25"/>
              <a:gd name="T92" fmla="*/ 2147483647 w 1729"/>
              <a:gd name="T93" fmla="*/ 0 h 25"/>
              <a:gd name="T94" fmla="*/ 2147483647 w 1729"/>
              <a:gd name="T95" fmla="*/ 0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9"/>
              <a:gd name="T145" fmla="*/ 0 h 25"/>
              <a:gd name="T146" fmla="*/ 1729 w 1729"/>
              <a:gd name="T147" fmla="*/ 25 h 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9" h="25">
                <a:moveTo>
                  <a:pt x="0" y="12"/>
                </a:moveTo>
                <a:lnTo>
                  <a:pt x="60" y="12"/>
                </a:lnTo>
                <a:lnTo>
                  <a:pt x="96" y="12"/>
                </a:lnTo>
                <a:lnTo>
                  <a:pt x="132" y="12"/>
                </a:lnTo>
                <a:lnTo>
                  <a:pt x="168" y="12"/>
                </a:lnTo>
                <a:lnTo>
                  <a:pt x="204" y="12"/>
                </a:lnTo>
                <a:lnTo>
                  <a:pt x="240" y="12"/>
                </a:lnTo>
                <a:lnTo>
                  <a:pt x="276" y="12"/>
                </a:lnTo>
                <a:lnTo>
                  <a:pt x="312" y="12"/>
                </a:lnTo>
                <a:lnTo>
                  <a:pt x="348" y="12"/>
                </a:lnTo>
                <a:lnTo>
                  <a:pt x="384" y="12"/>
                </a:lnTo>
                <a:lnTo>
                  <a:pt x="420" y="12"/>
                </a:lnTo>
                <a:lnTo>
                  <a:pt x="456" y="12"/>
                </a:lnTo>
                <a:lnTo>
                  <a:pt x="492" y="24"/>
                </a:lnTo>
                <a:lnTo>
                  <a:pt x="528" y="24"/>
                </a:lnTo>
                <a:lnTo>
                  <a:pt x="576" y="24"/>
                </a:lnTo>
                <a:lnTo>
                  <a:pt x="612" y="24"/>
                </a:lnTo>
                <a:lnTo>
                  <a:pt x="648" y="24"/>
                </a:lnTo>
                <a:lnTo>
                  <a:pt x="684" y="24"/>
                </a:lnTo>
                <a:lnTo>
                  <a:pt x="732" y="24"/>
                </a:lnTo>
                <a:lnTo>
                  <a:pt x="768" y="24"/>
                </a:lnTo>
                <a:lnTo>
                  <a:pt x="804" y="24"/>
                </a:lnTo>
                <a:lnTo>
                  <a:pt x="840" y="24"/>
                </a:lnTo>
                <a:lnTo>
                  <a:pt x="876" y="24"/>
                </a:lnTo>
                <a:lnTo>
                  <a:pt x="912" y="24"/>
                </a:lnTo>
                <a:lnTo>
                  <a:pt x="948" y="24"/>
                </a:lnTo>
                <a:lnTo>
                  <a:pt x="984" y="24"/>
                </a:lnTo>
                <a:lnTo>
                  <a:pt x="1020" y="24"/>
                </a:lnTo>
                <a:lnTo>
                  <a:pt x="1056" y="24"/>
                </a:lnTo>
                <a:lnTo>
                  <a:pt x="1092" y="12"/>
                </a:lnTo>
                <a:lnTo>
                  <a:pt x="1128" y="12"/>
                </a:lnTo>
                <a:lnTo>
                  <a:pt x="1164" y="12"/>
                </a:lnTo>
                <a:lnTo>
                  <a:pt x="1200" y="0"/>
                </a:lnTo>
                <a:lnTo>
                  <a:pt x="1236" y="0"/>
                </a:lnTo>
                <a:lnTo>
                  <a:pt x="1272" y="0"/>
                </a:lnTo>
                <a:lnTo>
                  <a:pt x="1308" y="0"/>
                </a:lnTo>
                <a:lnTo>
                  <a:pt x="1344" y="0"/>
                </a:lnTo>
                <a:lnTo>
                  <a:pt x="1380" y="0"/>
                </a:lnTo>
                <a:lnTo>
                  <a:pt x="1416" y="0"/>
                </a:lnTo>
                <a:lnTo>
                  <a:pt x="1452" y="0"/>
                </a:lnTo>
                <a:lnTo>
                  <a:pt x="1488" y="0"/>
                </a:lnTo>
                <a:lnTo>
                  <a:pt x="1524" y="0"/>
                </a:lnTo>
                <a:lnTo>
                  <a:pt x="1560" y="0"/>
                </a:lnTo>
                <a:lnTo>
                  <a:pt x="1596" y="0"/>
                </a:lnTo>
                <a:lnTo>
                  <a:pt x="1632" y="0"/>
                </a:lnTo>
                <a:lnTo>
                  <a:pt x="1668" y="0"/>
                </a:lnTo>
                <a:lnTo>
                  <a:pt x="1692" y="0"/>
                </a:lnTo>
                <a:lnTo>
                  <a:pt x="1728" y="0"/>
                </a:lnTo>
              </a:path>
            </a:pathLst>
          </a:cu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a:lstStyle/>
          <a:p>
            <a:endParaRPr lang="fr-FR">
              <a:latin typeface="Candara" pitchFamily="34" charset="0"/>
            </a:endParaRPr>
          </a:p>
        </p:txBody>
      </p:sp>
      <p:sp>
        <p:nvSpPr>
          <p:cNvPr id="2056" name="Line 6"/>
          <p:cNvSpPr>
            <a:spLocks noChangeShapeType="1"/>
          </p:cNvSpPr>
          <p:nvPr/>
        </p:nvSpPr>
        <p:spPr bwMode="auto">
          <a:xfrm>
            <a:off x="8635697" y="2404813"/>
            <a:ext cx="1568" cy="2919889"/>
          </a:xfrm>
          <a:prstGeom prst="line">
            <a:avLst/>
          </a:prstGeom>
          <a:ln>
            <a:prstDash val="dash"/>
            <a:headEnd type="none" w="sm" len="sm"/>
            <a:tailEnd type="stealth" w="med" len="med"/>
          </a:ln>
        </p:spPr>
        <p:style>
          <a:lnRef idx="1">
            <a:schemeClr val="accent5"/>
          </a:lnRef>
          <a:fillRef idx="0">
            <a:schemeClr val="accent5"/>
          </a:fillRef>
          <a:effectRef idx="0">
            <a:schemeClr val="accent5"/>
          </a:effectRef>
          <a:fontRef idx="minor">
            <a:schemeClr val="tx1"/>
          </a:fontRef>
        </p:style>
        <p:txBody>
          <a:bodyPr wrap="none" anchor="ctr"/>
          <a:lstStyle/>
          <a:p>
            <a:endParaRPr lang="fr-FR">
              <a:latin typeface="Candara" pitchFamily="34" charset="0"/>
            </a:endParaRPr>
          </a:p>
        </p:txBody>
      </p:sp>
      <p:sp>
        <p:nvSpPr>
          <p:cNvPr id="2057" name="Line 7"/>
          <p:cNvSpPr>
            <a:spLocks noChangeShapeType="1"/>
          </p:cNvSpPr>
          <p:nvPr/>
        </p:nvSpPr>
        <p:spPr bwMode="auto">
          <a:xfrm flipH="1" flipV="1">
            <a:off x="8752112" y="2369298"/>
            <a:ext cx="1568" cy="2854011"/>
          </a:xfrm>
          <a:prstGeom prst="line">
            <a:avLst/>
          </a:prstGeom>
          <a:ln>
            <a:prstDash val="dash"/>
            <a:headEnd type="none" w="sm" len="sm"/>
            <a:tailEnd type="stealth" w="med" len="med"/>
          </a:ln>
        </p:spPr>
        <p:style>
          <a:lnRef idx="1">
            <a:schemeClr val="accent5"/>
          </a:lnRef>
          <a:fillRef idx="0">
            <a:schemeClr val="accent5"/>
          </a:fillRef>
          <a:effectRef idx="0">
            <a:schemeClr val="accent5"/>
          </a:effectRef>
          <a:fontRef idx="minor">
            <a:schemeClr val="tx1"/>
          </a:fontRef>
        </p:style>
        <p:txBody>
          <a:bodyPr wrap="none" anchor="ctr"/>
          <a:lstStyle/>
          <a:p>
            <a:endParaRPr lang="fr-FR">
              <a:latin typeface="Candara" pitchFamily="34" charset="0"/>
            </a:endParaRPr>
          </a:p>
        </p:txBody>
      </p:sp>
      <p:sp>
        <p:nvSpPr>
          <p:cNvPr id="2061" name="Line 18"/>
          <p:cNvSpPr>
            <a:spLocks noChangeShapeType="1"/>
          </p:cNvSpPr>
          <p:nvPr/>
        </p:nvSpPr>
        <p:spPr bwMode="auto">
          <a:xfrm>
            <a:off x="7142263" y="2143982"/>
            <a:ext cx="0" cy="3130024"/>
          </a:xfrm>
          <a:prstGeom prst="line">
            <a:avLst/>
          </a:prstGeom>
          <a:noFill/>
          <a:ln w="12700">
            <a:solidFill>
              <a:schemeClr val="tx1"/>
            </a:solidFill>
            <a:round/>
            <a:headEnd type="stealth" w="med" len="med"/>
            <a:tailEnd type="stealth" w="med" len="med"/>
          </a:ln>
        </p:spPr>
        <p:txBody>
          <a:bodyPr wrap="none" anchor="ctr"/>
          <a:lstStyle/>
          <a:p>
            <a:endParaRPr lang="fr-FR">
              <a:latin typeface="Candara" pitchFamily="34" charset="0"/>
            </a:endParaRPr>
          </a:p>
        </p:txBody>
      </p:sp>
      <p:sp>
        <p:nvSpPr>
          <p:cNvPr id="2062" name="Rectangle 19"/>
          <p:cNvSpPr>
            <a:spLocks noChangeArrowheads="1"/>
          </p:cNvSpPr>
          <p:nvPr/>
        </p:nvSpPr>
        <p:spPr bwMode="auto">
          <a:xfrm>
            <a:off x="6168009" y="3148862"/>
            <a:ext cx="1023332" cy="560274"/>
          </a:xfrm>
          <a:prstGeom prst="rect">
            <a:avLst/>
          </a:prstGeom>
          <a:noFill/>
          <a:ln w="12700">
            <a:noFill/>
            <a:miter lim="800000"/>
            <a:headEnd/>
            <a:tailEnd/>
          </a:ln>
        </p:spPr>
        <p:txBody>
          <a:bodyPr lIns="97655" tIns="48828" rIns="97655" bIns="48828">
            <a:spAutoFit/>
          </a:bodyPr>
          <a:lstStyle/>
          <a:p>
            <a:pPr algn="r" defTabSz="727234"/>
            <a:r>
              <a:rPr lang="en-GB" sz="1500" b="1" i="1" dirty="0">
                <a:latin typeface="Candara" pitchFamily="34" charset="0"/>
              </a:rPr>
              <a:t>h</a:t>
            </a:r>
          </a:p>
          <a:p>
            <a:pPr algn="r" defTabSz="727234"/>
            <a:r>
              <a:rPr lang="en-GB" sz="1500" b="1" dirty="0">
                <a:latin typeface="Candara" pitchFamily="34" charset="0"/>
              </a:rPr>
              <a:t>(range)</a:t>
            </a:r>
          </a:p>
        </p:txBody>
      </p:sp>
      <p:sp>
        <p:nvSpPr>
          <p:cNvPr id="2063" name="Rectangle 20"/>
          <p:cNvSpPr>
            <a:spLocks noChangeArrowheads="1"/>
          </p:cNvSpPr>
          <p:nvPr/>
        </p:nvSpPr>
        <p:spPr bwMode="auto">
          <a:xfrm>
            <a:off x="9857869" y="2102891"/>
            <a:ext cx="575526" cy="314052"/>
          </a:xfrm>
          <a:prstGeom prst="rect">
            <a:avLst/>
          </a:prstGeom>
          <a:noFill/>
          <a:ln w="9525">
            <a:noFill/>
            <a:miter lim="800000"/>
            <a:headEnd/>
            <a:tailEnd/>
          </a:ln>
        </p:spPr>
        <p:txBody>
          <a:bodyPr wrap="none" lIns="97655" tIns="48828" rIns="97655" bIns="48828">
            <a:spAutoFit/>
          </a:bodyPr>
          <a:lstStyle/>
          <a:p>
            <a:pPr defTabSz="727234"/>
            <a:r>
              <a:rPr lang="en-GB" sz="1400" b="1" dirty="0">
                <a:latin typeface="Candara" pitchFamily="34" charset="0"/>
              </a:rPr>
              <a:t>orbit</a:t>
            </a:r>
          </a:p>
        </p:txBody>
      </p:sp>
      <p:sp>
        <p:nvSpPr>
          <p:cNvPr id="2064" name="Rectangle 21"/>
          <p:cNvSpPr>
            <a:spLocks noChangeArrowheads="1"/>
          </p:cNvSpPr>
          <p:nvPr/>
        </p:nvSpPr>
        <p:spPr bwMode="auto">
          <a:xfrm>
            <a:off x="8804126" y="5013176"/>
            <a:ext cx="1258405" cy="314053"/>
          </a:xfrm>
          <a:prstGeom prst="rect">
            <a:avLst/>
          </a:prstGeom>
          <a:noFill/>
          <a:ln w="9525">
            <a:noFill/>
            <a:miter lim="800000"/>
            <a:headEnd/>
            <a:tailEnd/>
          </a:ln>
        </p:spPr>
        <p:txBody>
          <a:bodyPr wrap="none" lIns="97655" tIns="48828" rIns="97655" bIns="48828">
            <a:spAutoFit/>
          </a:bodyPr>
          <a:lstStyle/>
          <a:p>
            <a:pPr algn="ctr" defTabSz="727234"/>
            <a:r>
              <a:rPr lang="en-GB" sz="1400" b="1" dirty="0">
                <a:latin typeface="Candara" pitchFamily="34" charset="0"/>
              </a:rPr>
              <a:t>water surface</a:t>
            </a:r>
          </a:p>
        </p:txBody>
      </p:sp>
      <p:cxnSp>
        <p:nvCxnSpPr>
          <p:cNvPr id="29" name="Connecteur droit avec flèche 28"/>
          <p:cNvCxnSpPr>
            <a:cxnSpLocks/>
          </p:cNvCxnSpPr>
          <p:nvPr/>
        </p:nvCxnSpPr>
        <p:spPr>
          <a:xfrm>
            <a:off x="7531507" y="2132856"/>
            <a:ext cx="0" cy="432048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0" name="Rectangle 21"/>
          <p:cNvSpPr>
            <a:spLocks noChangeArrowheads="1"/>
          </p:cNvSpPr>
          <p:nvPr/>
        </p:nvSpPr>
        <p:spPr bwMode="auto">
          <a:xfrm>
            <a:off x="7459500" y="5661248"/>
            <a:ext cx="796740" cy="314053"/>
          </a:xfrm>
          <a:prstGeom prst="rect">
            <a:avLst/>
          </a:prstGeom>
          <a:noFill/>
          <a:ln w="9525">
            <a:noFill/>
            <a:miter lim="800000"/>
            <a:headEnd/>
            <a:tailEnd/>
          </a:ln>
        </p:spPr>
        <p:txBody>
          <a:bodyPr wrap="none" lIns="97655" tIns="48828" rIns="97655" bIns="48828">
            <a:spAutoFit/>
          </a:bodyPr>
          <a:lstStyle/>
          <a:p>
            <a:pPr algn="ctr" defTabSz="727234"/>
            <a:r>
              <a:rPr lang="en-GB" sz="1400" b="1" dirty="0">
                <a:latin typeface="Candara" pitchFamily="34" charset="0"/>
              </a:rPr>
              <a:t>altitude</a:t>
            </a:r>
          </a:p>
        </p:txBody>
      </p:sp>
      <p:cxnSp>
        <p:nvCxnSpPr>
          <p:cNvPr id="35" name="Connecteur droit avec flèche 34"/>
          <p:cNvCxnSpPr>
            <a:cxnSpLocks/>
          </p:cNvCxnSpPr>
          <p:nvPr/>
        </p:nvCxnSpPr>
        <p:spPr>
          <a:xfrm>
            <a:off x="7140001" y="5301208"/>
            <a:ext cx="0" cy="1152128"/>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Rectangle 21"/>
          <p:cNvSpPr>
            <a:spLocks noChangeArrowheads="1"/>
          </p:cNvSpPr>
          <p:nvPr/>
        </p:nvSpPr>
        <p:spPr bwMode="auto">
          <a:xfrm>
            <a:off x="6414817" y="5587031"/>
            <a:ext cx="783916" cy="529497"/>
          </a:xfrm>
          <a:prstGeom prst="rect">
            <a:avLst/>
          </a:prstGeom>
          <a:noFill/>
          <a:ln w="9525">
            <a:noFill/>
            <a:miter lim="800000"/>
            <a:headEnd/>
            <a:tailEnd/>
          </a:ln>
        </p:spPr>
        <p:txBody>
          <a:bodyPr wrap="none" lIns="97655" tIns="48828" rIns="97655" bIns="48828">
            <a:spAutoFit/>
          </a:bodyPr>
          <a:lstStyle/>
          <a:p>
            <a:pPr algn="r" defTabSz="727234"/>
            <a:r>
              <a:rPr lang="en-GB" sz="1400" b="1" dirty="0">
                <a:latin typeface="Candara" pitchFamily="34" charset="0"/>
              </a:rPr>
              <a:t>Surface</a:t>
            </a:r>
            <a:br>
              <a:rPr lang="en-GB" sz="1400" b="1" dirty="0">
                <a:latin typeface="Candara" pitchFamily="34" charset="0"/>
              </a:rPr>
            </a:br>
            <a:r>
              <a:rPr lang="en-GB" sz="1400" b="1" dirty="0">
                <a:latin typeface="Candara" pitchFamily="34" charset="0"/>
              </a:rPr>
              <a:t>height</a:t>
            </a:r>
          </a:p>
        </p:txBody>
      </p:sp>
      <p:sp>
        <p:nvSpPr>
          <p:cNvPr id="28" name="Freeform 5">
            <a:extLst>
              <a:ext uri="{FF2B5EF4-FFF2-40B4-BE49-F238E27FC236}">
                <a16:creationId xmlns:a16="http://schemas.microsoft.com/office/drawing/2014/main" id="{4FAAA3C8-A536-40C9-A1C9-B31937436450}"/>
              </a:ext>
            </a:extLst>
          </p:cNvPr>
          <p:cNvSpPr>
            <a:spLocks/>
          </p:cNvSpPr>
          <p:nvPr/>
        </p:nvSpPr>
        <p:spPr bwMode="auto">
          <a:xfrm flipV="1">
            <a:off x="6717003" y="6389852"/>
            <a:ext cx="3329112" cy="171653"/>
          </a:xfrm>
          <a:custGeom>
            <a:avLst/>
            <a:gdLst>
              <a:gd name="T0" fmla="*/ 0 w 1729"/>
              <a:gd name="T1" fmla="*/ 2147483647 h 25"/>
              <a:gd name="T2" fmla="*/ 2147483647 w 1729"/>
              <a:gd name="T3" fmla="*/ 2147483647 h 25"/>
              <a:gd name="T4" fmla="*/ 2147483647 w 1729"/>
              <a:gd name="T5" fmla="*/ 2147483647 h 25"/>
              <a:gd name="T6" fmla="*/ 2147483647 w 1729"/>
              <a:gd name="T7" fmla="*/ 2147483647 h 25"/>
              <a:gd name="T8" fmla="*/ 2147483647 w 1729"/>
              <a:gd name="T9" fmla="*/ 2147483647 h 25"/>
              <a:gd name="T10" fmla="*/ 2147483647 w 1729"/>
              <a:gd name="T11" fmla="*/ 2147483647 h 25"/>
              <a:gd name="T12" fmla="*/ 2147483647 w 1729"/>
              <a:gd name="T13" fmla="*/ 2147483647 h 25"/>
              <a:gd name="T14" fmla="*/ 2147483647 w 1729"/>
              <a:gd name="T15" fmla="*/ 2147483647 h 25"/>
              <a:gd name="T16" fmla="*/ 2147483647 w 1729"/>
              <a:gd name="T17" fmla="*/ 2147483647 h 25"/>
              <a:gd name="T18" fmla="*/ 2147483647 w 1729"/>
              <a:gd name="T19" fmla="*/ 2147483647 h 25"/>
              <a:gd name="T20" fmla="*/ 2147483647 w 1729"/>
              <a:gd name="T21" fmla="*/ 2147483647 h 25"/>
              <a:gd name="T22" fmla="*/ 2147483647 w 1729"/>
              <a:gd name="T23" fmla="*/ 2147483647 h 25"/>
              <a:gd name="T24" fmla="*/ 2147483647 w 1729"/>
              <a:gd name="T25" fmla="*/ 2147483647 h 25"/>
              <a:gd name="T26" fmla="*/ 2147483647 w 1729"/>
              <a:gd name="T27" fmla="*/ 2147483647 h 25"/>
              <a:gd name="T28" fmla="*/ 2147483647 w 1729"/>
              <a:gd name="T29" fmla="*/ 2147483647 h 25"/>
              <a:gd name="T30" fmla="*/ 2147483647 w 1729"/>
              <a:gd name="T31" fmla="*/ 2147483647 h 25"/>
              <a:gd name="T32" fmla="*/ 2147483647 w 1729"/>
              <a:gd name="T33" fmla="*/ 2147483647 h 25"/>
              <a:gd name="T34" fmla="*/ 2147483647 w 1729"/>
              <a:gd name="T35" fmla="*/ 2147483647 h 25"/>
              <a:gd name="T36" fmla="*/ 2147483647 w 1729"/>
              <a:gd name="T37" fmla="*/ 2147483647 h 25"/>
              <a:gd name="T38" fmla="*/ 2147483647 w 1729"/>
              <a:gd name="T39" fmla="*/ 2147483647 h 25"/>
              <a:gd name="T40" fmla="*/ 2147483647 w 1729"/>
              <a:gd name="T41" fmla="*/ 2147483647 h 25"/>
              <a:gd name="T42" fmla="*/ 2147483647 w 1729"/>
              <a:gd name="T43" fmla="*/ 2147483647 h 25"/>
              <a:gd name="T44" fmla="*/ 2147483647 w 1729"/>
              <a:gd name="T45" fmla="*/ 2147483647 h 25"/>
              <a:gd name="T46" fmla="*/ 2147483647 w 1729"/>
              <a:gd name="T47" fmla="*/ 2147483647 h 25"/>
              <a:gd name="T48" fmla="*/ 2147483647 w 1729"/>
              <a:gd name="T49" fmla="*/ 2147483647 h 25"/>
              <a:gd name="T50" fmla="*/ 2147483647 w 1729"/>
              <a:gd name="T51" fmla="*/ 2147483647 h 25"/>
              <a:gd name="T52" fmla="*/ 2147483647 w 1729"/>
              <a:gd name="T53" fmla="*/ 2147483647 h 25"/>
              <a:gd name="T54" fmla="*/ 2147483647 w 1729"/>
              <a:gd name="T55" fmla="*/ 2147483647 h 25"/>
              <a:gd name="T56" fmla="*/ 2147483647 w 1729"/>
              <a:gd name="T57" fmla="*/ 2147483647 h 25"/>
              <a:gd name="T58" fmla="*/ 2147483647 w 1729"/>
              <a:gd name="T59" fmla="*/ 2147483647 h 25"/>
              <a:gd name="T60" fmla="*/ 2147483647 w 1729"/>
              <a:gd name="T61" fmla="*/ 2147483647 h 25"/>
              <a:gd name="T62" fmla="*/ 2147483647 w 1729"/>
              <a:gd name="T63" fmla="*/ 2147483647 h 25"/>
              <a:gd name="T64" fmla="*/ 2147483647 w 1729"/>
              <a:gd name="T65" fmla="*/ 0 h 25"/>
              <a:gd name="T66" fmla="*/ 2147483647 w 1729"/>
              <a:gd name="T67" fmla="*/ 0 h 25"/>
              <a:gd name="T68" fmla="*/ 2147483647 w 1729"/>
              <a:gd name="T69" fmla="*/ 0 h 25"/>
              <a:gd name="T70" fmla="*/ 2147483647 w 1729"/>
              <a:gd name="T71" fmla="*/ 0 h 25"/>
              <a:gd name="T72" fmla="*/ 2147483647 w 1729"/>
              <a:gd name="T73" fmla="*/ 0 h 25"/>
              <a:gd name="T74" fmla="*/ 2147483647 w 1729"/>
              <a:gd name="T75" fmla="*/ 0 h 25"/>
              <a:gd name="T76" fmla="*/ 2147483647 w 1729"/>
              <a:gd name="T77" fmla="*/ 0 h 25"/>
              <a:gd name="T78" fmla="*/ 2147483647 w 1729"/>
              <a:gd name="T79" fmla="*/ 0 h 25"/>
              <a:gd name="T80" fmla="*/ 2147483647 w 1729"/>
              <a:gd name="T81" fmla="*/ 0 h 25"/>
              <a:gd name="T82" fmla="*/ 2147483647 w 1729"/>
              <a:gd name="T83" fmla="*/ 0 h 25"/>
              <a:gd name="T84" fmla="*/ 2147483647 w 1729"/>
              <a:gd name="T85" fmla="*/ 0 h 25"/>
              <a:gd name="T86" fmla="*/ 2147483647 w 1729"/>
              <a:gd name="T87" fmla="*/ 0 h 25"/>
              <a:gd name="T88" fmla="*/ 2147483647 w 1729"/>
              <a:gd name="T89" fmla="*/ 0 h 25"/>
              <a:gd name="T90" fmla="*/ 2147483647 w 1729"/>
              <a:gd name="T91" fmla="*/ 0 h 25"/>
              <a:gd name="T92" fmla="*/ 2147483647 w 1729"/>
              <a:gd name="T93" fmla="*/ 0 h 25"/>
              <a:gd name="T94" fmla="*/ 2147483647 w 1729"/>
              <a:gd name="T95" fmla="*/ 0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9"/>
              <a:gd name="T145" fmla="*/ 0 h 25"/>
              <a:gd name="T146" fmla="*/ 1729 w 1729"/>
              <a:gd name="T147" fmla="*/ 25 h 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9" h="25">
                <a:moveTo>
                  <a:pt x="0" y="12"/>
                </a:moveTo>
                <a:lnTo>
                  <a:pt x="60" y="12"/>
                </a:lnTo>
                <a:lnTo>
                  <a:pt x="96" y="12"/>
                </a:lnTo>
                <a:lnTo>
                  <a:pt x="132" y="12"/>
                </a:lnTo>
                <a:lnTo>
                  <a:pt x="168" y="12"/>
                </a:lnTo>
                <a:lnTo>
                  <a:pt x="204" y="12"/>
                </a:lnTo>
                <a:lnTo>
                  <a:pt x="240" y="12"/>
                </a:lnTo>
                <a:lnTo>
                  <a:pt x="276" y="12"/>
                </a:lnTo>
                <a:lnTo>
                  <a:pt x="312" y="12"/>
                </a:lnTo>
                <a:lnTo>
                  <a:pt x="348" y="12"/>
                </a:lnTo>
                <a:lnTo>
                  <a:pt x="384" y="12"/>
                </a:lnTo>
                <a:lnTo>
                  <a:pt x="420" y="12"/>
                </a:lnTo>
                <a:lnTo>
                  <a:pt x="456" y="12"/>
                </a:lnTo>
                <a:lnTo>
                  <a:pt x="492" y="24"/>
                </a:lnTo>
                <a:lnTo>
                  <a:pt x="528" y="24"/>
                </a:lnTo>
                <a:lnTo>
                  <a:pt x="576" y="24"/>
                </a:lnTo>
                <a:lnTo>
                  <a:pt x="612" y="24"/>
                </a:lnTo>
                <a:lnTo>
                  <a:pt x="648" y="24"/>
                </a:lnTo>
                <a:lnTo>
                  <a:pt x="684" y="24"/>
                </a:lnTo>
                <a:lnTo>
                  <a:pt x="732" y="24"/>
                </a:lnTo>
                <a:lnTo>
                  <a:pt x="768" y="24"/>
                </a:lnTo>
                <a:lnTo>
                  <a:pt x="804" y="24"/>
                </a:lnTo>
                <a:lnTo>
                  <a:pt x="840" y="24"/>
                </a:lnTo>
                <a:lnTo>
                  <a:pt x="876" y="24"/>
                </a:lnTo>
                <a:lnTo>
                  <a:pt x="912" y="24"/>
                </a:lnTo>
                <a:lnTo>
                  <a:pt x="948" y="24"/>
                </a:lnTo>
                <a:lnTo>
                  <a:pt x="984" y="24"/>
                </a:lnTo>
                <a:lnTo>
                  <a:pt x="1020" y="24"/>
                </a:lnTo>
                <a:lnTo>
                  <a:pt x="1056" y="24"/>
                </a:lnTo>
                <a:lnTo>
                  <a:pt x="1092" y="12"/>
                </a:lnTo>
                <a:lnTo>
                  <a:pt x="1128" y="12"/>
                </a:lnTo>
                <a:lnTo>
                  <a:pt x="1164" y="12"/>
                </a:lnTo>
                <a:lnTo>
                  <a:pt x="1200" y="0"/>
                </a:lnTo>
                <a:lnTo>
                  <a:pt x="1236" y="0"/>
                </a:lnTo>
                <a:lnTo>
                  <a:pt x="1272" y="0"/>
                </a:lnTo>
                <a:lnTo>
                  <a:pt x="1308" y="0"/>
                </a:lnTo>
                <a:lnTo>
                  <a:pt x="1344" y="0"/>
                </a:lnTo>
                <a:lnTo>
                  <a:pt x="1380" y="0"/>
                </a:lnTo>
                <a:lnTo>
                  <a:pt x="1416" y="0"/>
                </a:lnTo>
                <a:lnTo>
                  <a:pt x="1452" y="0"/>
                </a:lnTo>
                <a:lnTo>
                  <a:pt x="1488" y="0"/>
                </a:lnTo>
                <a:lnTo>
                  <a:pt x="1524" y="0"/>
                </a:lnTo>
                <a:lnTo>
                  <a:pt x="1560" y="0"/>
                </a:lnTo>
                <a:lnTo>
                  <a:pt x="1596" y="0"/>
                </a:lnTo>
                <a:lnTo>
                  <a:pt x="1632" y="0"/>
                </a:lnTo>
                <a:lnTo>
                  <a:pt x="1668" y="0"/>
                </a:lnTo>
                <a:lnTo>
                  <a:pt x="1692" y="0"/>
                </a:lnTo>
                <a:lnTo>
                  <a:pt x="1728" y="0"/>
                </a:lnTo>
              </a:path>
            </a:pathLst>
          </a:cu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a:lstStyle/>
          <a:p>
            <a:endParaRPr lang="fr-FR">
              <a:latin typeface="Candara" pitchFamily="34" charset="0"/>
            </a:endParaRPr>
          </a:p>
        </p:txBody>
      </p:sp>
      <p:sp>
        <p:nvSpPr>
          <p:cNvPr id="31" name="Rectangle 21">
            <a:extLst>
              <a:ext uri="{FF2B5EF4-FFF2-40B4-BE49-F238E27FC236}">
                <a16:creationId xmlns:a16="http://schemas.microsoft.com/office/drawing/2014/main" id="{1B9BFA57-48BE-4556-9277-8958D689E953}"/>
              </a:ext>
            </a:extLst>
          </p:cNvPr>
          <p:cNvSpPr>
            <a:spLocks noChangeArrowheads="1"/>
          </p:cNvSpPr>
          <p:nvPr/>
        </p:nvSpPr>
        <p:spPr bwMode="auto">
          <a:xfrm>
            <a:off x="9229066" y="6039400"/>
            <a:ext cx="633235" cy="314053"/>
          </a:xfrm>
          <a:prstGeom prst="rect">
            <a:avLst/>
          </a:prstGeom>
          <a:noFill/>
          <a:ln w="9525">
            <a:noFill/>
            <a:miter lim="800000"/>
            <a:headEnd/>
            <a:tailEnd/>
          </a:ln>
        </p:spPr>
        <p:txBody>
          <a:bodyPr wrap="none" lIns="97655" tIns="48828" rIns="97655" bIns="48828">
            <a:spAutoFit/>
          </a:bodyPr>
          <a:lstStyle/>
          <a:p>
            <a:pPr algn="ctr" defTabSz="727234"/>
            <a:r>
              <a:rPr lang="en-GB" sz="1400" b="1" dirty="0">
                <a:latin typeface="Candara" pitchFamily="34" charset="0"/>
              </a:rPr>
              <a:t>geoid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D4ABE-0047-4ADF-BDCC-133DF140184B}"/>
              </a:ext>
            </a:extLst>
          </p:cNvPr>
          <p:cNvSpPr>
            <a:spLocks noGrp="1"/>
          </p:cNvSpPr>
          <p:nvPr>
            <p:ph type="title"/>
          </p:nvPr>
        </p:nvSpPr>
        <p:spPr/>
        <p:txBody>
          <a:bodyPr>
            <a:normAutofit fontScale="90000"/>
          </a:bodyPr>
          <a:lstStyle/>
          <a:p>
            <a:pPr>
              <a:tabLst>
                <a:tab pos="11925300" algn="r"/>
              </a:tabLst>
            </a:pPr>
            <a:r>
              <a:rPr lang="en-US" dirty="0"/>
              <a:t>How it works (with corrections)	</a:t>
            </a:r>
          </a:p>
        </p:txBody>
      </p:sp>
      <p:pic>
        <p:nvPicPr>
          <p:cNvPr id="8" name="Espace réservé du contenu 7" descr="Une image contenant herbe&#10;&#10;Description générée automatiquement">
            <a:extLst>
              <a:ext uri="{FF2B5EF4-FFF2-40B4-BE49-F238E27FC236}">
                <a16:creationId xmlns:a16="http://schemas.microsoft.com/office/drawing/2014/main" id="{FC61D176-639A-4959-9250-96AC3D91E4C4}"/>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02928" y="681038"/>
            <a:ext cx="7069112" cy="5796234"/>
          </a:xfrm>
        </p:spPr>
      </p:pic>
      <p:sp>
        <p:nvSpPr>
          <p:cNvPr id="7" name="Espace réservé du contenu 11">
            <a:extLst>
              <a:ext uri="{FF2B5EF4-FFF2-40B4-BE49-F238E27FC236}">
                <a16:creationId xmlns:a16="http://schemas.microsoft.com/office/drawing/2014/main" id="{0A8BC11C-3EC0-4E21-815E-3EB7A7B632B4}"/>
              </a:ext>
            </a:extLst>
          </p:cNvPr>
          <p:cNvSpPr txBox="1">
            <a:spLocks/>
          </p:cNvSpPr>
          <p:nvPr/>
        </p:nvSpPr>
        <p:spPr>
          <a:xfrm>
            <a:off x="8454517" y="1870532"/>
            <a:ext cx="3347864" cy="4525963"/>
          </a:xfrm>
          <a:prstGeom prst="rect">
            <a:avLst/>
          </a:prstGeom>
        </p:spPr>
        <p:txBody>
          <a:bodyPr vert="horz" lIns="91440" tIns="45720" rIns="91440" bIns="45720" rtlCol="0">
            <a:noAutofit/>
          </a:bodyPr>
          <a:lstStyle>
            <a:lvl1pPr marL="444500" indent="-2667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66700">
              <a:buFont typeface="Arial" pitchFamily="34" charset="0"/>
              <a:buNone/>
            </a:pPr>
            <a:r>
              <a:rPr lang="en-US" sz="2400" dirty="0">
                <a:latin typeface="Calibri" panose="020F0502020204030204" pitchFamily="34" charset="0"/>
                <a:cs typeface="Calibri" panose="020F0502020204030204" pitchFamily="34" charset="0"/>
              </a:rPr>
              <a:t>Corrections applied:</a:t>
            </a:r>
          </a:p>
          <a:p>
            <a:pPr marL="285750" lvl="1"/>
            <a:r>
              <a:rPr lang="en-US" sz="2000" dirty="0">
                <a:latin typeface="Calibri" panose="020F0502020204030204" pitchFamily="34" charset="0"/>
                <a:cs typeface="Calibri" panose="020F0502020204030204" pitchFamily="34" charset="0"/>
              </a:rPr>
              <a:t>instrumental</a:t>
            </a:r>
          </a:p>
          <a:p>
            <a:pPr marL="285750" lvl="1"/>
            <a:r>
              <a:rPr lang="en-US" sz="2000" dirty="0">
                <a:latin typeface="Calibri" panose="020F0502020204030204" pitchFamily="34" charset="0"/>
                <a:cs typeface="Calibri" panose="020F0502020204030204" pitchFamily="34" charset="0"/>
              </a:rPr>
              <a:t>water in the troposphere</a:t>
            </a:r>
          </a:p>
          <a:p>
            <a:pPr marL="285750" lvl="1"/>
            <a:r>
              <a:rPr lang="en-US" sz="2000" dirty="0">
                <a:latin typeface="Calibri" panose="020F0502020204030204" pitchFamily="34" charset="0"/>
                <a:cs typeface="Calibri" panose="020F0502020204030204" pitchFamily="34" charset="0"/>
              </a:rPr>
              <a:t>electrons in the ionosphere</a:t>
            </a:r>
          </a:p>
          <a:p>
            <a:pPr marL="285750" lvl="1"/>
            <a:r>
              <a:rPr lang="en-US" sz="2000" dirty="0">
                <a:latin typeface="Calibri" panose="020F0502020204030204" pitchFamily="34" charset="0"/>
                <a:cs typeface="Calibri" panose="020F0502020204030204" pitchFamily="34" charset="0"/>
              </a:rPr>
              <a:t>atmosphere</a:t>
            </a:r>
          </a:p>
          <a:p>
            <a:pPr marL="285750" lvl="1"/>
            <a:r>
              <a:rPr lang="en-US" sz="2000" dirty="0">
                <a:latin typeface="Calibri" panose="020F0502020204030204" pitchFamily="34" charset="0"/>
                <a:cs typeface="Calibri" panose="020F0502020204030204" pitchFamily="34" charset="0"/>
              </a:rPr>
              <a:t>atmospheric pressure (inverse barometer)</a:t>
            </a:r>
          </a:p>
          <a:p>
            <a:pPr marL="285750" lvl="1"/>
            <a:r>
              <a:rPr lang="en-US" sz="2000" dirty="0">
                <a:latin typeface="Calibri" panose="020F0502020204030204" pitchFamily="34" charset="0"/>
                <a:cs typeface="Calibri" panose="020F0502020204030204" pitchFamily="34" charset="0"/>
              </a:rPr>
              <a:t>tides (solid Earth, pole)</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10" name="Text Box 7">
            <a:extLst>
              <a:ext uri="{FF2B5EF4-FFF2-40B4-BE49-F238E27FC236}">
                <a16:creationId xmlns:a16="http://schemas.microsoft.com/office/drawing/2014/main" id="{EFF11BDB-421D-44F2-AFC6-74FB749F7E6B}"/>
              </a:ext>
            </a:extLst>
          </p:cNvPr>
          <p:cNvSpPr txBox="1">
            <a:spLocks noChangeArrowheads="1"/>
          </p:cNvSpPr>
          <p:nvPr/>
        </p:nvSpPr>
        <p:spPr bwMode="auto">
          <a:xfrm>
            <a:off x="7248128" y="1369710"/>
            <a:ext cx="4824535" cy="400110"/>
          </a:xfrm>
          <a:prstGeom prst="rect">
            <a:avLst/>
          </a:prstGeom>
          <a:solidFill>
            <a:schemeClr val="accent1">
              <a:alpha val="50195"/>
            </a:schemeClr>
          </a:solidFill>
          <a:ln w="12700">
            <a:solidFill>
              <a:schemeClr val="tx1"/>
            </a:solidFill>
            <a:miter lim="800000"/>
            <a:headEnd/>
            <a:tailEnd/>
          </a:ln>
        </p:spPr>
        <p:txBody>
          <a:bodyPr wrap="square">
            <a:spAutoFit/>
          </a:bodyPr>
          <a:lstStyle/>
          <a:p>
            <a:r>
              <a:rPr lang="en-US" dirty="0">
                <a:solidFill>
                  <a:srgbClr val="000066"/>
                </a:solidFill>
              </a:rPr>
              <a:t>Water height = Altitude – Range – </a:t>
            </a:r>
            <a:r>
              <a:rPr lang="en-US" sz="2000" dirty="0">
                <a:solidFill>
                  <a:srgbClr val="000066"/>
                </a:solidFill>
              </a:rPr>
              <a:t>S</a:t>
            </a:r>
            <a:r>
              <a:rPr lang="en-US" dirty="0">
                <a:solidFill>
                  <a:srgbClr val="000066"/>
                </a:solidFill>
              </a:rPr>
              <a:t> </a:t>
            </a:r>
            <a:r>
              <a:rPr lang="en-US" dirty="0" err="1">
                <a:solidFill>
                  <a:srgbClr val="000066"/>
                </a:solidFill>
              </a:rPr>
              <a:t>Corr</a:t>
            </a:r>
            <a:r>
              <a:rPr lang="en-US" dirty="0">
                <a:solidFill>
                  <a:srgbClr val="000066"/>
                </a:solidFill>
              </a:rPr>
              <a:t> - geoid</a:t>
            </a:r>
          </a:p>
        </p:txBody>
      </p:sp>
      <p:sp>
        <p:nvSpPr>
          <p:cNvPr id="11" name="Text Box 4">
            <a:extLst>
              <a:ext uri="{FF2B5EF4-FFF2-40B4-BE49-F238E27FC236}">
                <a16:creationId xmlns:a16="http://schemas.microsoft.com/office/drawing/2014/main" id="{D496169B-B306-4014-AB3A-9272B195C4DD}"/>
              </a:ext>
            </a:extLst>
          </p:cNvPr>
          <p:cNvSpPr txBox="1">
            <a:spLocks noChangeArrowheads="1"/>
          </p:cNvSpPr>
          <p:nvPr/>
        </p:nvSpPr>
        <p:spPr bwMode="auto">
          <a:xfrm>
            <a:off x="1244462" y="1191542"/>
            <a:ext cx="3816424" cy="354013"/>
          </a:xfrm>
          <a:prstGeom prst="rect">
            <a:avLst/>
          </a:prstGeom>
          <a:noFill/>
          <a:ln w="12700">
            <a:solidFill>
              <a:srgbClr val="FF0000"/>
            </a:solidFill>
            <a:miter lim="800000"/>
            <a:headEnd/>
            <a:tailEnd/>
          </a:ln>
        </p:spPr>
        <p:txBody>
          <a:bodyPr wrap="square">
            <a:spAutoFit/>
          </a:bodyPr>
          <a:lstStyle/>
          <a:p>
            <a:pPr>
              <a:defRPr/>
            </a:pPr>
            <a:r>
              <a:rPr lang="fr-FR" sz="1700" dirty="0">
                <a:solidFill>
                  <a:srgbClr val="FF3300"/>
                </a:solidFill>
                <a:latin typeface="+mj-lt"/>
              </a:rPr>
              <a:t>Instrumental Corrections</a:t>
            </a:r>
          </a:p>
        </p:txBody>
      </p:sp>
      <p:sp>
        <p:nvSpPr>
          <p:cNvPr id="12" name="Line 5">
            <a:extLst>
              <a:ext uri="{FF2B5EF4-FFF2-40B4-BE49-F238E27FC236}">
                <a16:creationId xmlns:a16="http://schemas.microsoft.com/office/drawing/2014/main" id="{8D61EDA5-630C-4323-8A7D-68BE6B8274F4}"/>
              </a:ext>
            </a:extLst>
          </p:cNvPr>
          <p:cNvSpPr>
            <a:spLocks noChangeShapeType="1"/>
          </p:cNvSpPr>
          <p:nvPr/>
        </p:nvSpPr>
        <p:spPr bwMode="auto">
          <a:xfrm>
            <a:off x="2568834" y="1513932"/>
            <a:ext cx="581973" cy="576136"/>
          </a:xfrm>
          <a:prstGeom prst="line">
            <a:avLst/>
          </a:prstGeom>
          <a:noFill/>
          <a:ln w="9525">
            <a:solidFill>
              <a:srgbClr val="FF3300"/>
            </a:solidFill>
            <a:round/>
            <a:headEnd/>
            <a:tailEnd type="triangle" w="med" len="med"/>
          </a:ln>
        </p:spPr>
        <p:txBody>
          <a:bodyPr/>
          <a:lstStyle/>
          <a:p>
            <a:pPr>
              <a:defRPr/>
            </a:pPr>
            <a:endParaRPr lang="fr-FR">
              <a:latin typeface="+mj-lt"/>
            </a:endParaRPr>
          </a:p>
        </p:txBody>
      </p:sp>
      <p:sp>
        <p:nvSpPr>
          <p:cNvPr id="13" name="Text Box 7">
            <a:extLst>
              <a:ext uri="{FF2B5EF4-FFF2-40B4-BE49-F238E27FC236}">
                <a16:creationId xmlns:a16="http://schemas.microsoft.com/office/drawing/2014/main" id="{1C76BFFA-E29E-4601-8597-5C8F9D2077A7}"/>
              </a:ext>
            </a:extLst>
          </p:cNvPr>
          <p:cNvSpPr txBox="1">
            <a:spLocks noChangeArrowheads="1"/>
          </p:cNvSpPr>
          <p:nvPr/>
        </p:nvSpPr>
        <p:spPr bwMode="auto">
          <a:xfrm>
            <a:off x="4251949" y="2375923"/>
            <a:ext cx="2807085" cy="353943"/>
          </a:xfrm>
          <a:prstGeom prst="rect">
            <a:avLst/>
          </a:prstGeom>
          <a:noFill/>
          <a:ln w="12700">
            <a:solidFill>
              <a:srgbClr val="FF0000"/>
            </a:solidFill>
            <a:miter lim="800000"/>
            <a:headEnd/>
            <a:tailEnd/>
          </a:ln>
        </p:spPr>
        <p:txBody>
          <a:bodyPr wrap="square">
            <a:spAutoFit/>
          </a:bodyPr>
          <a:lstStyle/>
          <a:p>
            <a:pPr>
              <a:defRPr/>
            </a:pPr>
            <a:r>
              <a:rPr lang="fr-FR" sz="1700" dirty="0">
                <a:solidFill>
                  <a:srgbClr val="FF3300"/>
                </a:solidFill>
                <a:latin typeface="+mj-lt"/>
              </a:rPr>
              <a:t>Environnemental Corrections</a:t>
            </a:r>
          </a:p>
        </p:txBody>
      </p:sp>
      <p:sp>
        <p:nvSpPr>
          <p:cNvPr id="14" name="Line 8">
            <a:extLst>
              <a:ext uri="{FF2B5EF4-FFF2-40B4-BE49-F238E27FC236}">
                <a16:creationId xmlns:a16="http://schemas.microsoft.com/office/drawing/2014/main" id="{9A7375A1-1513-488D-A51F-7D0B8F056390}"/>
              </a:ext>
            </a:extLst>
          </p:cNvPr>
          <p:cNvSpPr>
            <a:spLocks noChangeShapeType="1"/>
          </p:cNvSpPr>
          <p:nvPr/>
        </p:nvSpPr>
        <p:spPr bwMode="auto">
          <a:xfrm flipH="1">
            <a:off x="5231904" y="2729866"/>
            <a:ext cx="864096" cy="922798"/>
          </a:xfrm>
          <a:prstGeom prst="line">
            <a:avLst/>
          </a:prstGeom>
          <a:noFill/>
          <a:ln w="9525">
            <a:solidFill>
              <a:srgbClr val="FF3300"/>
            </a:solidFill>
            <a:round/>
            <a:headEnd/>
            <a:tailEnd type="triangle" w="med" len="med"/>
          </a:ln>
        </p:spPr>
        <p:txBody>
          <a:bodyPr/>
          <a:lstStyle/>
          <a:p>
            <a:pPr>
              <a:defRPr/>
            </a:pPr>
            <a:endParaRPr lang="fr-FR">
              <a:latin typeface="+mj-lt"/>
            </a:endParaRPr>
          </a:p>
        </p:txBody>
      </p:sp>
      <p:sp>
        <p:nvSpPr>
          <p:cNvPr id="17" name="Text Box 10">
            <a:extLst>
              <a:ext uri="{FF2B5EF4-FFF2-40B4-BE49-F238E27FC236}">
                <a16:creationId xmlns:a16="http://schemas.microsoft.com/office/drawing/2014/main" id="{73D9CAAA-EE39-49FF-BE66-C833A0B99C4B}"/>
              </a:ext>
            </a:extLst>
          </p:cNvPr>
          <p:cNvSpPr txBox="1">
            <a:spLocks noChangeArrowheads="1"/>
          </p:cNvSpPr>
          <p:nvPr/>
        </p:nvSpPr>
        <p:spPr bwMode="auto">
          <a:xfrm>
            <a:off x="174551" y="4256260"/>
            <a:ext cx="1458162" cy="615553"/>
          </a:xfrm>
          <a:prstGeom prst="rect">
            <a:avLst/>
          </a:prstGeom>
          <a:noFill/>
          <a:ln w="12700">
            <a:solidFill>
              <a:srgbClr val="FF0000"/>
            </a:solidFill>
            <a:miter lim="800000"/>
            <a:headEnd/>
            <a:tailEnd/>
          </a:ln>
        </p:spPr>
        <p:txBody>
          <a:bodyPr wrap="square">
            <a:spAutoFit/>
          </a:bodyPr>
          <a:lstStyle/>
          <a:p>
            <a:pPr>
              <a:defRPr/>
            </a:pPr>
            <a:r>
              <a:rPr lang="fr-FR" sz="1700" dirty="0" err="1">
                <a:solidFill>
                  <a:srgbClr val="FF3300"/>
                </a:solidFill>
                <a:latin typeface="+mj-lt"/>
              </a:rPr>
              <a:t>Geophysical</a:t>
            </a:r>
            <a:r>
              <a:rPr lang="fr-FR" sz="1700" dirty="0">
                <a:solidFill>
                  <a:srgbClr val="FF3300"/>
                </a:solidFill>
                <a:latin typeface="+mj-lt"/>
              </a:rPr>
              <a:t> Corrections</a:t>
            </a:r>
          </a:p>
        </p:txBody>
      </p:sp>
      <p:sp>
        <p:nvSpPr>
          <p:cNvPr id="18" name="Line 11">
            <a:extLst>
              <a:ext uri="{FF2B5EF4-FFF2-40B4-BE49-F238E27FC236}">
                <a16:creationId xmlns:a16="http://schemas.microsoft.com/office/drawing/2014/main" id="{5B71E43E-9868-4C1B-B0EE-F381772FF5FD}"/>
              </a:ext>
            </a:extLst>
          </p:cNvPr>
          <p:cNvSpPr>
            <a:spLocks noChangeShapeType="1"/>
          </p:cNvSpPr>
          <p:nvPr/>
        </p:nvSpPr>
        <p:spPr bwMode="auto">
          <a:xfrm>
            <a:off x="1632713" y="4581128"/>
            <a:ext cx="827765" cy="502695"/>
          </a:xfrm>
          <a:prstGeom prst="line">
            <a:avLst/>
          </a:prstGeom>
          <a:noFill/>
          <a:ln w="9525">
            <a:solidFill>
              <a:srgbClr val="FF3300"/>
            </a:solidFill>
            <a:round/>
            <a:headEnd/>
            <a:tailEnd type="triangle" w="med" len="med"/>
          </a:ln>
        </p:spPr>
        <p:txBody>
          <a:bodyPr/>
          <a:lstStyle/>
          <a:p>
            <a:pPr>
              <a:defRPr/>
            </a:pPr>
            <a:endParaRPr lang="fr-FR">
              <a:latin typeface="+mj-lt"/>
            </a:endParaRPr>
          </a:p>
        </p:txBody>
      </p:sp>
      <p:sp>
        <p:nvSpPr>
          <p:cNvPr id="15" name="ZoneTexte 14">
            <a:extLst>
              <a:ext uri="{FF2B5EF4-FFF2-40B4-BE49-F238E27FC236}">
                <a16:creationId xmlns:a16="http://schemas.microsoft.com/office/drawing/2014/main" id="{ACE03608-B943-4706-B9D3-B9561EFBE320}"/>
              </a:ext>
            </a:extLst>
          </p:cNvPr>
          <p:cNvSpPr txBox="1"/>
          <p:nvPr/>
        </p:nvSpPr>
        <p:spPr>
          <a:xfrm>
            <a:off x="5375920" y="6217567"/>
            <a:ext cx="197829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r>
              <a:rPr lang="fr-FR" sz="1400" dirty="0">
                <a:solidFill>
                  <a:schemeClr val="bg2">
                    <a:lumMod val="75000"/>
                  </a:schemeClr>
                </a:solidFill>
              </a:rPr>
              <a:t>/Mira Production</a:t>
            </a:r>
          </a:p>
        </p:txBody>
      </p:sp>
    </p:spTree>
    <p:extLst>
      <p:ext uri="{BB962C8B-B14F-4D97-AF65-F5344CB8AC3E}">
        <p14:creationId xmlns:p14="http://schemas.microsoft.com/office/powerpoint/2010/main" val="120947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3B097E6D-B9A4-4C1E-8811-949F44AB8CB4}"/>
              </a:ext>
            </a:extLst>
          </p:cNvPr>
          <p:cNvSpPr/>
          <p:nvPr/>
        </p:nvSpPr>
        <p:spPr>
          <a:xfrm>
            <a:off x="73152" y="1462712"/>
            <a:ext cx="5718048" cy="329512"/>
          </a:xfrm>
          <a:custGeom>
            <a:avLst/>
            <a:gdLst>
              <a:gd name="connsiteX0" fmla="*/ 0 w 5718048"/>
              <a:gd name="connsiteY0" fmla="*/ 329512 h 329512"/>
              <a:gd name="connsiteX1" fmla="*/ 2950464 w 5718048"/>
              <a:gd name="connsiteY1" fmla="*/ 328 h 329512"/>
              <a:gd name="connsiteX2" fmla="*/ 5718048 w 5718048"/>
              <a:gd name="connsiteY2" fmla="*/ 280744 h 329512"/>
            </a:gdLst>
            <a:ahLst/>
            <a:cxnLst>
              <a:cxn ang="0">
                <a:pos x="connsiteX0" y="connsiteY0"/>
              </a:cxn>
              <a:cxn ang="0">
                <a:pos x="connsiteX1" y="connsiteY1"/>
              </a:cxn>
              <a:cxn ang="0">
                <a:pos x="connsiteX2" y="connsiteY2"/>
              </a:cxn>
            </a:cxnLst>
            <a:rect l="l" t="t" r="r" b="b"/>
            <a:pathLst>
              <a:path w="5718048" h="329512">
                <a:moveTo>
                  <a:pt x="0" y="329512"/>
                </a:moveTo>
                <a:cubicBezTo>
                  <a:pt x="998728" y="168984"/>
                  <a:pt x="1997456" y="8456"/>
                  <a:pt x="2950464" y="328"/>
                </a:cubicBezTo>
                <a:cubicBezTo>
                  <a:pt x="3903472" y="-7800"/>
                  <a:pt x="4810760" y="136472"/>
                  <a:pt x="5718048" y="280744"/>
                </a:cubicBezTo>
              </a:path>
            </a:pathLst>
          </a:cu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D20DB13B-7331-41A6-ADBC-4FB21AEC9B95}"/>
              </a:ext>
            </a:extLst>
          </p:cNvPr>
          <p:cNvSpPr>
            <a:spLocks noGrp="1"/>
          </p:cNvSpPr>
          <p:nvPr>
            <p:ph type="title"/>
          </p:nvPr>
        </p:nvSpPr>
        <p:spPr/>
        <p:txBody>
          <a:bodyPr>
            <a:normAutofit fontScale="90000"/>
          </a:bodyPr>
          <a:lstStyle/>
          <a:p>
            <a:pPr>
              <a:tabLst>
                <a:tab pos="11480800" algn="l"/>
                <a:tab pos="11839575" algn="l"/>
              </a:tabLst>
            </a:pPr>
            <a:r>
              <a:rPr lang="en-US" dirty="0"/>
              <a:t>Some definitions…	</a:t>
            </a:r>
          </a:p>
        </p:txBody>
      </p:sp>
      <p:sp>
        <p:nvSpPr>
          <p:cNvPr id="8" name="Espace réservé du contenu 7"/>
          <p:cNvSpPr>
            <a:spLocks noGrp="1"/>
          </p:cNvSpPr>
          <p:nvPr>
            <p:ph idx="1"/>
          </p:nvPr>
        </p:nvSpPr>
        <p:spPr>
          <a:xfrm>
            <a:off x="5261794" y="908720"/>
            <a:ext cx="6930206" cy="5400600"/>
          </a:xfrm>
          <a:ln>
            <a:noFill/>
          </a:ln>
        </p:spPr>
        <p:txBody>
          <a:bodyPr>
            <a:normAutofit/>
          </a:bodyPr>
          <a:lstStyle/>
          <a:p>
            <a:pPr lvl="1"/>
            <a:r>
              <a:rPr lang="en-US" dirty="0">
                <a:sym typeface="Wingdings" pitchFamily="2" charset="2"/>
              </a:rPr>
              <a:t>Surface Height</a:t>
            </a:r>
            <a:br>
              <a:rPr lang="en-US" dirty="0">
                <a:sym typeface="Wingdings" pitchFamily="2" charset="2"/>
              </a:rPr>
            </a:br>
            <a:r>
              <a:rPr lang="en-US" dirty="0">
                <a:sym typeface="Wingdings" pitchFamily="2" charset="2"/>
              </a:rPr>
              <a:t>in altimetry tacitly: with respect to the reference ellipsoid.</a:t>
            </a:r>
            <a:br>
              <a:rPr lang="en-US" dirty="0">
                <a:sym typeface="Wingdings" pitchFamily="2" charset="2"/>
              </a:rPr>
            </a:br>
            <a:endParaRPr lang="en-US" dirty="0">
              <a:sym typeface="Wingdings" pitchFamily="2" charset="2"/>
            </a:endParaRPr>
          </a:p>
          <a:p>
            <a:pPr lvl="1"/>
            <a:r>
              <a:rPr lang="en-US" dirty="0">
                <a:sym typeface="Wingdings" pitchFamily="2" charset="2"/>
              </a:rPr>
              <a:t>Water height (or water level) : with respect to the geoid</a:t>
            </a:r>
          </a:p>
          <a:p>
            <a:pPr marL="457200" lvl="1" indent="0">
              <a:buNone/>
            </a:pPr>
            <a:endParaRPr lang="en-US" dirty="0">
              <a:sym typeface="Wingdings" pitchFamily="2" charset="2"/>
            </a:endParaRPr>
          </a:p>
          <a:p>
            <a:pPr lvl="1"/>
            <a:r>
              <a:rPr lang="en-US" dirty="0">
                <a:sym typeface="Wingdings" pitchFamily="2" charset="2"/>
              </a:rPr>
              <a:t>Geoid: e</a:t>
            </a:r>
            <a:r>
              <a:rPr lang="en-US" dirty="0"/>
              <a:t>quipotential surface of the earth that coincides with mean sea level over the oceans and extends hypothetically beneath all land surfaces.</a:t>
            </a:r>
            <a:endParaRPr lang="en-US" dirty="0">
              <a:sym typeface="Wingdings" pitchFamily="2" charset="2"/>
            </a:endParaRPr>
          </a:p>
          <a:p>
            <a:pPr lvl="1"/>
            <a:r>
              <a:rPr lang="en-US" dirty="0">
                <a:sym typeface="Wingdings" pitchFamily="2" charset="2"/>
              </a:rPr>
              <a:t>Reference ellipsoid: geometric shape approximating Earth surface</a:t>
            </a:r>
          </a:p>
        </p:txBody>
      </p:sp>
      <p:pic>
        <p:nvPicPr>
          <p:cNvPr id="3" name="Image 2" descr="Une image contenant intérieur, transport&#10;&#10;Description générée automatiquement">
            <a:extLst>
              <a:ext uri="{FF2B5EF4-FFF2-40B4-BE49-F238E27FC236}">
                <a16:creationId xmlns:a16="http://schemas.microsoft.com/office/drawing/2014/main" id="{34A734D6-A98F-48A8-AF67-0162BABE6F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9496" y="1185356"/>
            <a:ext cx="2550170" cy="834104"/>
          </a:xfrm>
          <a:prstGeom prst="rect">
            <a:avLst/>
          </a:prstGeom>
        </p:spPr>
      </p:pic>
      <p:sp>
        <p:nvSpPr>
          <p:cNvPr id="11" name="Forme libre : forme 10">
            <a:extLst>
              <a:ext uri="{FF2B5EF4-FFF2-40B4-BE49-F238E27FC236}">
                <a16:creationId xmlns:a16="http://schemas.microsoft.com/office/drawing/2014/main" id="{1FE3FC61-E32F-4235-A044-5FFBC1C099D3}"/>
              </a:ext>
            </a:extLst>
          </p:cNvPr>
          <p:cNvSpPr/>
          <p:nvPr/>
        </p:nvSpPr>
        <p:spPr>
          <a:xfrm>
            <a:off x="191344" y="5900295"/>
            <a:ext cx="5754624" cy="524473"/>
          </a:xfrm>
          <a:custGeom>
            <a:avLst/>
            <a:gdLst>
              <a:gd name="connsiteX0" fmla="*/ 0 w 5754624"/>
              <a:gd name="connsiteY0" fmla="*/ 217 h 524473"/>
              <a:gd name="connsiteX1" fmla="*/ 3316224 w 5754624"/>
              <a:gd name="connsiteY1" fmla="*/ 85561 h 524473"/>
              <a:gd name="connsiteX2" fmla="*/ 5754624 w 5754624"/>
              <a:gd name="connsiteY2" fmla="*/ 524473 h 524473"/>
              <a:gd name="connsiteX3" fmla="*/ 5754624 w 5754624"/>
              <a:gd name="connsiteY3" fmla="*/ 524473 h 524473"/>
            </a:gdLst>
            <a:ahLst/>
            <a:cxnLst>
              <a:cxn ang="0">
                <a:pos x="connsiteX0" y="connsiteY0"/>
              </a:cxn>
              <a:cxn ang="0">
                <a:pos x="connsiteX1" y="connsiteY1"/>
              </a:cxn>
              <a:cxn ang="0">
                <a:pos x="connsiteX2" y="connsiteY2"/>
              </a:cxn>
              <a:cxn ang="0">
                <a:pos x="connsiteX3" y="connsiteY3"/>
              </a:cxn>
            </a:cxnLst>
            <a:rect l="l" t="t" r="r" b="b"/>
            <a:pathLst>
              <a:path w="5754624" h="524473">
                <a:moveTo>
                  <a:pt x="0" y="217"/>
                </a:moveTo>
                <a:cubicBezTo>
                  <a:pt x="1178560" y="-799"/>
                  <a:pt x="2357120" y="-1815"/>
                  <a:pt x="3316224" y="85561"/>
                </a:cubicBezTo>
                <a:cubicBezTo>
                  <a:pt x="4275328" y="172937"/>
                  <a:pt x="5754624" y="524473"/>
                  <a:pt x="5754624" y="524473"/>
                </a:cubicBezTo>
                <a:lnTo>
                  <a:pt x="5754624" y="524473"/>
                </a:lnTo>
              </a:path>
            </a:pathLst>
          </a:custGeom>
          <a:noFill/>
          <a:ln>
            <a:solidFill>
              <a:srgbClr val="122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DA0D7D2D-16B9-471F-95C4-F5D05F592FD9}"/>
              </a:ext>
            </a:extLst>
          </p:cNvPr>
          <p:cNvSpPr/>
          <p:nvPr/>
        </p:nvSpPr>
        <p:spPr>
          <a:xfrm>
            <a:off x="221824" y="4013983"/>
            <a:ext cx="5340096" cy="985270"/>
          </a:xfrm>
          <a:custGeom>
            <a:avLst/>
            <a:gdLst>
              <a:gd name="connsiteX0" fmla="*/ 0 w 5340096"/>
              <a:gd name="connsiteY0" fmla="*/ 22102 h 985270"/>
              <a:gd name="connsiteX1" fmla="*/ 743712 w 5340096"/>
              <a:gd name="connsiteY1" fmla="*/ 46486 h 985270"/>
              <a:gd name="connsiteX2" fmla="*/ 3291840 w 5340096"/>
              <a:gd name="connsiteY2" fmla="*/ 436630 h 985270"/>
              <a:gd name="connsiteX3" fmla="*/ 5340096 w 5340096"/>
              <a:gd name="connsiteY3" fmla="*/ 985270 h 985270"/>
            </a:gdLst>
            <a:ahLst/>
            <a:cxnLst>
              <a:cxn ang="0">
                <a:pos x="connsiteX0" y="connsiteY0"/>
              </a:cxn>
              <a:cxn ang="0">
                <a:pos x="connsiteX1" y="connsiteY1"/>
              </a:cxn>
              <a:cxn ang="0">
                <a:pos x="connsiteX2" y="connsiteY2"/>
              </a:cxn>
              <a:cxn ang="0">
                <a:pos x="connsiteX3" y="connsiteY3"/>
              </a:cxn>
            </a:cxnLst>
            <a:rect l="l" t="t" r="r" b="b"/>
            <a:pathLst>
              <a:path w="5340096" h="985270">
                <a:moveTo>
                  <a:pt x="0" y="22102"/>
                </a:moveTo>
                <a:cubicBezTo>
                  <a:pt x="97536" y="-250"/>
                  <a:pt x="195072" y="-22602"/>
                  <a:pt x="743712" y="46486"/>
                </a:cubicBezTo>
                <a:cubicBezTo>
                  <a:pt x="1292352" y="115574"/>
                  <a:pt x="2525776" y="280166"/>
                  <a:pt x="3291840" y="436630"/>
                </a:cubicBezTo>
                <a:cubicBezTo>
                  <a:pt x="4057904" y="593094"/>
                  <a:pt x="4699000" y="789182"/>
                  <a:pt x="5340096" y="985270"/>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B3FF8013-6892-4E70-832C-701E24BC2EDC}"/>
              </a:ext>
            </a:extLst>
          </p:cNvPr>
          <p:cNvSpPr/>
          <p:nvPr/>
        </p:nvSpPr>
        <p:spPr>
          <a:xfrm>
            <a:off x="191344" y="5265118"/>
            <a:ext cx="5718048" cy="897413"/>
          </a:xfrm>
          <a:custGeom>
            <a:avLst/>
            <a:gdLst>
              <a:gd name="connsiteX0" fmla="*/ 0 w 5718048"/>
              <a:gd name="connsiteY0" fmla="*/ 373157 h 897413"/>
              <a:gd name="connsiteX1" fmla="*/ 2072640 w 5718048"/>
              <a:gd name="connsiteY1" fmla="*/ 19589 h 897413"/>
              <a:gd name="connsiteX2" fmla="*/ 5718048 w 5718048"/>
              <a:gd name="connsiteY2" fmla="*/ 897413 h 897413"/>
            </a:gdLst>
            <a:ahLst/>
            <a:cxnLst>
              <a:cxn ang="0">
                <a:pos x="connsiteX0" y="connsiteY0"/>
              </a:cxn>
              <a:cxn ang="0">
                <a:pos x="connsiteX1" y="connsiteY1"/>
              </a:cxn>
              <a:cxn ang="0">
                <a:pos x="connsiteX2" y="connsiteY2"/>
              </a:cxn>
            </a:cxnLst>
            <a:rect l="l" t="t" r="r" b="b"/>
            <a:pathLst>
              <a:path w="5718048" h="897413">
                <a:moveTo>
                  <a:pt x="0" y="373157"/>
                </a:moveTo>
                <a:cubicBezTo>
                  <a:pt x="559816" y="152685"/>
                  <a:pt x="1119632" y="-67787"/>
                  <a:pt x="2072640" y="19589"/>
                </a:cubicBezTo>
                <a:cubicBezTo>
                  <a:pt x="3025648" y="106965"/>
                  <a:pt x="4371848" y="502189"/>
                  <a:pt x="5718048" y="897413"/>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C11CA86C-606D-4960-9639-3200B38C6CC6}"/>
              </a:ext>
            </a:extLst>
          </p:cNvPr>
          <p:cNvSpPr txBox="1"/>
          <p:nvPr/>
        </p:nvSpPr>
        <p:spPr>
          <a:xfrm>
            <a:off x="73152" y="5146042"/>
            <a:ext cx="742511" cy="369332"/>
          </a:xfrm>
          <a:prstGeom prst="rect">
            <a:avLst/>
          </a:prstGeom>
          <a:noFill/>
        </p:spPr>
        <p:txBody>
          <a:bodyPr wrap="none" rtlCol="0">
            <a:spAutoFit/>
          </a:bodyPr>
          <a:lstStyle/>
          <a:p>
            <a:r>
              <a:rPr lang="en-US" dirty="0">
                <a:solidFill>
                  <a:schemeClr val="accent6">
                    <a:lumMod val="50000"/>
                  </a:schemeClr>
                </a:solidFill>
                <a:sym typeface="Wingdings" pitchFamily="2" charset="2"/>
              </a:rPr>
              <a:t>Geoid</a:t>
            </a:r>
            <a:endParaRPr lang="fr-FR" dirty="0">
              <a:solidFill>
                <a:schemeClr val="accent6">
                  <a:lumMod val="50000"/>
                </a:schemeClr>
              </a:solidFill>
            </a:endParaRPr>
          </a:p>
        </p:txBody>
      </p:sp>
      <p:sp>
        <p:nvSpPr>
          <p:cNvPr id="18" name="ZoneTexte 17">
            <a:extLst>
              <a:ext uri="{FF2B5EF4-FFF2-40B4-BE49-F238E27FC236}">
                <a16:creationId xmlns:a16="http://schemas.microsoft.com/office/drawing/2014/main" id="{DDACA23A-5884-48CB-B559-11D7D0531A74}"/>
              </a:ext>
            </a:extLst>
          </p:cNvPr>
          <p:cNvSpPr txBox="1"/>
          <p:nvPr/>
        </p:nvSpPr>
        <p:spPr>
          <a:xfrm>
            <a:off x="157120" y="5800836"/>
            <a:ext cx="1960793" cy="369332"/>
          </a:xfrm>
          <a:prstGeom prst="rect">
            <a:avLst/>
          </a:prstGeom>
          <a:noFill/>
        </p:spPr>
        <p:txBody>
          <a:bodyPr wrap="none" rtlCol="0">
            <a:spAutoFit/>
          </a:bodyPr>
          <a:lstStyle/>
          <a:p>
            <a:r>
              <a:rPr lang="en-US" dirty="0">
                <a:sym typeface="Wingdings" pitchFamily="2" charset="2"/>
              </a:rPr>
              <a:t>Reference ellipsoid</a:t>
            </a:r>
            <a:endParaRPr lang="fr-FR" dirty="0"/>
          </a:p>
        </p:txBody>
      </p:sp>
      <p:sp>
        <p:nvSpPr>
          <p:cNvPr id="19" name="ZoneTexte 18">
            <a:extLst>
              <a:ext uri="{FF2B5EF4-FFF2-40B4-BE49-F238E27FC236}">
                <a16:creationId xmlns:a16="http://schemas.microsoft.com/office/drawing/2014/main" id="{BDF96A46-AD1B-41A8-AF27-AA9F36334255}"/>
              </a:ext>
            </a:extLst>
          </p:cNvPr>
          <p:cNvSpPr txBox="1"/>
          <p:nvPr/>
        </p:nvSpPr>
        <p:spPr>
          <a:xfrm>
            <a:off x="0" y="1378943"/>
            <a:ext cx="638316" cy="369332"/>
          </a:xfrm>
          <a:prstGeom prst="rect">
            <a:avLst/>
          </a:prstGeom>
          <a:noFill/>
        </p:spPr>
        <p:txBody>
          <a:bodyPr wrap="none" rtlCol="0">
            <a:spAutoFit/>
          </a:bodyPr>
          <a:lstStyle/>
          <a:p>
            <a:r>
              <a:rPr lang="fr-FR" dirty="0" err="1">
                <a:solidFill>
                  <a:schemeClr val="accent6">
                    <a:lumMod val="75000"/>
                  </a:schemeClr>
                </a:solidFill>
              </a:rPr>
              <a:t>orbit</a:t>
            </a:r>
            <a:endParaRPr lang="fr-FR" dirty="0">
              <a:solidFill>
                <a:schemeClr val="accent6">
                  <a:lumMod val="75000"/>
                </a:schemeClr>
              </a:solidFill>
            </a:endParaRPr>
          </a:p>
        </p:txBody>
      </p:sp>
      <p:cxnSp>
        <p:nvCxnSpPr>
          <p:cNvPr id="21" name="Connecteur droit avec flèche 20">
            <a:extLst>
              <a:ext uri="{FF2B5EF4-FFF2-40B4-BE49-F238E27FC236}">
                <a16:creationId xmlns:a16="http://schemas.microsoft.com/office/drawing/2014/main" id="{F03A6026-7497-4AC0-BB8A-9771C5597503}"/>
              </a:ext>
            </a:extLst>
          </p:cNvPr>
          <p:cNvCxnSpPr/>
          <p:nvPr/>
        </p:nvCxnSpPr>
        <p:spPr>
          <a:xfrm>
            <a:off x="3136329" y="1911300"/>
            <a:ext cx="0" cy="2424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3D744C6D-C387-44C1-A89A-2A1CED31D047}"/>
              </a:ext>
            </a:extLst>
          </p:cNvPr>
          <p:cNvSpPr txBox="1"/>
          <p:nvPr/>
        </p:nvSpPr>
        <p:spPr>
          <a:xfrm>
            <a:off x="3431704" y="2924944"/>
            <a:ext cx="715004" cy="369332"/>
          </a:xfrm>
          <a:prstGeom prst="rect">
            <a:avLst/>
          </a:prstGeom>
          <a:noFill/>
        </p:spPr>
        <p:txBody>
          <a:bodyPr wrap="none" rtlCol="0">
            <a:spAutoFit/>
          </a:bodyPr>
          <a:lstStyle/>
          <a:p>
            <a:r>
              <a:rPr lang="fr-FR" dirty="0"/>
              <a:t>range</a:t>
            </a:r>
          </a:p>
        </p:txBody>
      </p:sp>
      <p:cxnSp>
        <p:nvCxnSpPr>
          <p:cNvPr id="24" name="Connecteur droit avec flèche 23">
            <a:extLst>
              <a:ext uri="{FF2B5EF4-FFF2-40B4-BE49-F238E27FC236}">
                <a16:creationId xmlns:a16="http://schemas.microsoft.com/office/drawing/2014/main" id="{13CEBC5F-F4C2-4358-B4A5-30685E749DAB}"/>
              </a:ext>
            </a:extLst>
          </p:cNvPr>
          <p:cNvCxnSpPr/>
          <p:nvPr/>
        </p:nvCxnSpPr>
        <p:spPr>
          <a:xfrm>
            <a:off x="2932176" y="1891683"/>
            <a:ext cx="0" cy="40900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7760ACB6-9D54-4DCE-85B1-E893A19F1EFB}"/>
              </a:ext>
            </a:extLst>
          </p:cNvPr>
          <p:cNvSpPr txBox="1"/>
          <p:nvPr/>
        </p:nvSpPr>
        <p:spPr>
          <a:xfrm>
            <a:off x="2021243" y="2774930"/>
            <a:ext cx="914033" cy="369332"/>
          </a:xfrm>
          <a:prstGeom prst="rect">
            <a:avLst/>
          </a:prstGeom>
          <a:noFill/>
        </p:spPr>
        <p:txBody>
          <a:bodyPr wrap="none" rtlCol="0">
            <a:spAutoFit/>
          </a:bodyPr>
          <a:lstStyle/>
          <a:p>
            <a:r>
              <a:rPr lang="fr-FR" dirty="0"/>
              <a:t>altitude</a:t>
            </a:r>
          </a:p>
        </p:txBody>
      </p:sp>
      <p:cxnSp>
        <p:nvCxnSpPr>
          <p:cNvPr id="29" name="Connecteur droit avec flèche 28">
            <a:extLst>
              <a:ext uri="{FF2B5EF4-FFF2-40B4-BE49-F238E27FC236}">
                <a16:creationId xmlns:a16="http://schemas.microsoft.com/office/drawing/2014/main" id="{55E19480-BCC0-4967-8D09-CA4768B1436E}"/>
              </a:ext>
            </a:extLst>
          </p:cNvPr>
          <p:cNvCxnSpPr/>
          <p:nvPr/>
        </p:nvCxnSpPr>
        <p:spPr>
          <a:xfrm flipV="1">
            <a:off x="815663" y="5395288"/>
            <a:ext cx="0" cy="475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191BE50D-4378-46CC-8CE1-D888032F0920}"/>
              </a:ext>
            </a:extLst>
          </p:cNvPr>
          <p:cNvCxnSpPr/>
          <p:nvPr/>
        </p:nvCxnSpPr>
        <p:spPr>
          <a:xfrm flipH="1" flipV="1">
            <a:off x="2462577" y="4335819"/>
            <a:ext cx="19838" cy="1564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64" name="ZoneTexte 11263">
            <a:extLst>
              <a:ext uri="{FF2B5EF4-FFF2-40B4-BE49-F238E27FC236}">
                <a16:creationId xmlns:a16="http://schemas.microsoft.com/office/drawing/2014/main" id="{1599E636-CC71-4B22-A33D-25378FAF85E6}"/>
              </a:ext>
            </a:extLst>
          </p:cNvPr>
          <p:cNvSpPr txBox="1"/>
          <p:nvPr/>
        </p:nvSpPr>
        <p:spPr>
          <a:xfrm>
            <a:off x="990648" y="4624952"/>
            <a:ext cx="1553439" cy="369332"/>
          </a:xfrm>
          <a:prstGeom prst="rect">
            <a:avLst/>
          </a:prstGeom>
          <a:noFill/>
        </p:spPr>
        <p:txBody>
          <a:bodyPr wrap="none" rtlCol="0">
            <a:spAutoFit/>
          </a:bodyPr>
          <a:lstStyle/>
          <a:p>
            <a:r>
              <a:rPr lang="en-US" dirty="0">
                <a:sym typeface="Wingdings" pitchFamily="2" charset="2"/>
              </a:rPr>
              <a:t>Surface Height</a:t>
            </a:r>
            <a:endParaRPr lang="fr-FR" dirty="0"/>
          </a:p>
        </p:txBody>
      </p:sp>
      <p:cxnSp>
        <p:nvCxnSpPr>
          <p:cNvPr id="11266" name="Connecteur droit avec flèche 11265">
            <a:extLst>
              <a:ext uri="{FF2B5EF4-FFF2-40B4-BE49-F238E27FC236}">
                <a16:creationId xmlns:a16="http://schemas.microsoft.com/office/drawing/2014/main" id="{5BF30099-59C2-4586-A3F0-E0E1A8782DBB}"/>
              </a:ext>
            </a:extLst>
          </p:cNvPr>
          <p:cNvCxnSpPr/>
          <p:nvPr/>
        </p:nvCxnSpPr>
        <p:spPr>
          <a:xfrm flipV="1">
            <a:off x="3381938" y="4506618"/>
            <a:ext cx="0" cy="948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67" name="ZoneTexte 11266">
            <a:extLst>
              <a:ext uri="{FF2B5EF4-FFF2-40B4-BE49-F238E27FC236}">
                <a16:creationId xmlns:a16="http://schemas.microsoft.com/office/drawing/2014/main" id="{0D566439-B850-40F6-94C1-A5BC85C519ED}"/>
              </a:ext>
            </a:extLst>
          </p:cNvPr>
          <p:cNvSpPr txBox="1"/>
          <p:nvPr/>
        </p:nvSpPr>
        <p:spPr>
          <a:xfrm>
            <a:off x="3354993" y="4796269"/>
            <a:ext cx="1409040" cy="369332"/>
          </a:xfrm>
          <a:prstGeom prst="rect">
            <a:avLst/>
          </a:prstGeom>
          <a:noFill/>
        </p:spPr>
        <p:txBody>
          <a:bodyPr wrap="none" rtlCol="0">
            <a:spAutoFit/>
          </a:bodyPr>
          <a:lstStyle/>
          <a:p>
            <a:r>
              <a:rPr lang="en-US" dirty="0">
                <a:sym typeface="Wingdings" pitchFamily="2" charset="2"/>
              </a:rPr>
              <a:t>Water height</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fontScale="90000"/>
          </a:bodyPr>
          <a:lstStyle/>
          <a:p>
            <a:pPr>
              <a:tabLst>
                <a:tab pos="11836400" algn="r"/>
              </a:tabLst>
            </a:pPr>
            <a:r>
              <a:rPr lang="fr-FR" dirty="0"/>
              <a:t>Limitations 	</a:t>
            </a:r>
          </a:p>
        </p:txBody>
      </p:sp>
      <p:sp>
        <p:nvSpPr>
          <p:cNvPr id="4098" name="Espace réservé du texte 2"/>
          <p:cNvSpPr>
            <a:spLocks noGrp="1"/>
          </p:cNvSpPr>
          <p:nvPr>
            <p:ph sz="half" idx="2"/>
          </p:nvPr>
        </p:nvSpPr>
        <p:spPr>
          <a:xfrm>
            <a:off x="609600" y="980728"/>
            <a:ext cx="5386917" cy="5145435"/>
          </a:xfrm>
        </p:spPr>
        <p:txBody>
          <a:bodyPr>
            <a:noAutofit/>
          </a:bodyPr>
          <a:lstStyle/>
          <a:p>
            <a:r>
              <a:rPr lang="en-US" sz="2800" dirty="0"/>
              <a:t>Resolution</a:t>
            </a:r>
            <a:r>
              <a:rPr lang="fr-FR" sz="2800" dirty="0"/>
              <a:t>: </a:t>
            </a:r>
            <a:r>
              <a:rPr lang="en-US" sz="2800" dirty="0"/>
              <a:t>Measures only along the precise orbit repeat track</a:t>
            </a:r>
          </a:p>
          <a:p>
            <a:pPr marL="177800" indent="0">
              <a:buNone/>
            </a:pPr>
            <a:endParaRPr lang="en-US" sz="2800" dirty="0"/>
          </a:p>
          <a:p>
            <a:r>
              <a:rPr lang="en-US" sz="2800" dirty="0"/>
              <a:t>Time resolution: measures only every few days</a:t>
            </a:r>
          </a:p>
          <a:p>
            <a:pPr marL="177800" indent="0">
              <a:buNone/>
            </a:pPr>
            <a:endParaRPr lang="fr-FR" sz="2800" dirty="0"/>
          </a:p>
          <a:p>
            <a:r>
              <a:rPr lang="en-US" sz="2800" dirty="0"/>
              <a:t>Detects only the variable signal</a:t>
            </a:r>
          </a:p>
          <a:p>
            <a:pPr marL="177800" indent="0">
              <a:buNone/>
            </a:pPr>
            <a:endParaRPr lang="en-GB" sz="2800" dirty="0"/>
          </a:p>
        </p:txBody>
      </p:sp>
      <p:sp>
        <p:nvSpPr>
          <p:cNvPr id="4" name="Espace réservé du contenu 3">
            <a:extLst>
              <a:ext uri="{FF2B5EF4-FFF2-40B4-BE49-F238E27FC236}">
                <a16:creationId xmlns:a16="http://schemas.microsoft.com/office/drawing/2014/main" id="{D4DECEBC-9542-459A-991A-A27B32F5D65C}"/>
              </a:ext>
            </a:extLst>
          </p:cNvPr>
          <p:cNvSpPr>
            <a:spLocks noGrp="1"/>
          </p:cNvSpPr>
          <p:nvPr>
            <p:ph sz="quarter" idx="4"/>
          </p:nvPr>
        </p:nvSpPr>
        <p:spPr>
          <a:xfrm>
            <a:off x="6193368" y="980728"/>
            <a:ext cx="5389033" cy="5145435"/>
          </a:xfrm>
        </p:spPr>
        <p:txBody>
          <a:bodyPr/>
          <a:lstStyle/>
          <a:p>
            <a:pPr marL="177800" indent="0">
              <a:buNone/>
            </a:pPr>
            <a:r>
              <a:rPr lang="en-US" dirty="0">
                <a:sym typeface="Wingdings" pitchFamily="2" charset="2"/>
              </a:rPr>
              <a:t> </a:t>
            </a:r>
            <a:r>
              <a:rPr lang="en-US" sz="2800" dirty="0"/>
              <a:t>use data from several satellites</a:t>
            </a:r>
          </a:p>
          <a:p>
            <a:pPr marL="177800" indent="0">
              <a:buNone/>
            </a:pPr>
            <a:endParaRPr lang="fr-FR" dirty="0"/>
          </a:p>
          <a:p>
            <a:pPr marL="177800" indent="0">
              <a:buNone/>
            </a:pPr>
            <a:endParaRPr lang="fr-FR" dirty="0"/>
          </a:p>
          <a:p>
            <a:pPr>
              <a:buFont typeface="Wingdings" panose="05000000000000000000" pitchFamily="2" charset="2"/>
              <a:buChar char="è"/>
            </a:pPr>
            <a:r>
              <a:rPr lang="en-US" sz="2800" dirty="0"/>
              <a:t> use data from several satellites and models</a:t>
            </a:r>
          </a:p>
          <a:p>
            <a:pPr marL="177800" indent="0">
              <a:buNone/>
            </a:pPr>
            <a:endParaRPr lang="fr-FR" sz="2800" dirty="0"/>
          </a:p>
          <a:p>
            <a:pPr>
              <a:buFont typeface="Wingdings" panose="05000000000000000000" pitchFamily="2" charset="2"/>
              <a:buChar char="è"/>
            </a:pPr>
            <a:r>
              <a:rPr lang="en-US" sz="2800" dirty="0"/>
              <a:t> use an independent measure of geoid</a:t>
            </a:r>
          </a:p>
          <a:p>
            <a:pPr marL="177800" indent="0">
              <a:buNone/>
            </a:pPr>
            <a:endParaRPr lang="fr-FR" sz="2800" dirty="0"/>
          </a:p>
          <a:p>
            <a:endParaRPr lang="fr-FR" dirty="0"/>
          </a:p>
        </p:txBody>
      </p:sp>
    </p:spTree>
    <p:extLst>
      <p:ext uri="{BB962C8B-B14F-4D97-AF65-F5344CB8AC3E}">
        <p14:creationId xmlns:p14="http://schemas.microsoft.com/office/powerpoint/2010/main" val="274042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fontScale="90000"/>
          </a:bodyPr>
          <a:lstStyle/>
          <a:p>
            <a:pPr>
              <a:tabLst>
                <a:tab pos="11925300" algn="r"/>
              </a:tabLst>
            </a:pPr>
            <a:r>
              <a:rPr lang="en-US" dirty="0"/>
              <a:t>Advantages</a:t>
            </a:r>
            <a:r>
              <a:rPr lang="fr-FR" dirty="0"/>
              <a:t>	</a:t>
            </a:r>
          </a:p>
        </p:txBody>
      </p:sp>
      <p:sp>
        <p:nvSpPr>
          <p:cNvPr id="4098" name="Espace réservé du texte 2"/>
          <p:cNvSpPr>
            <a:spLocks noGrp="1"/>
          </p:cNvSpPr>
          <p:nvPr>
            <p:ph idx="1"/>
          </p:nvPr>
        </p:nvSpPr>
        <p:spPr>
          <a:xfrm>
            <a:off x="407368" y="764704"/>
            <a:ext cx="10260632" cy="5616624"/>
          </a:xfrm>
        </p:spPr>
        <p:txBody>
          <a:bodyPr>
            <a:noAutofit/>
          </a:bodyPr>
          <a:lstStyle/>
          <a:p>
            <a:r>
              <a:rPr lang="en-US" sz="2800" dirty="0"/>
              <a:t>Non sensitive to clouds or night</a:t>
            </a:r>
          </a:p>
          <a:p>
            <a:r>
              <a:rPr lang="en-US" sz="2800" dirty="0"/>
              <a:t>Measures everywhere in the world</a:t>
            </a:r>
          </a:p>
          <a:p>
            <a:r>
              <a:rPr lang="en-US" sz="2800" dirty="0"/>
              <a:t>Data available in near-real time</a:t>
            </a:r>
          </a:p>
          <a:p>
            <a:r>
              <a:rPr lang="en-US" sz="2800" dirty="0"/>
              <a:t>High precision</a:t>
            </a:r>
            <a:r>
              <a:rPr lang="fr-FR" sz="2800" dirty="0"/>
              <a:t>, </a:t>
            </a:r>
            <a:r>
              <a:rPr lang="en-US" sz="2800" dirty="0"/>
              <a:t>unremitting work on product accuracy</a:t>
            </a:r>
            <a:endParaRPr lang="fr-FR" sz="2800" dirty="0"/>
          </a:p>
          <a:p>
            <a:r>
              <a:rPr lang="en-US" sz="2800" dirty="0"/>
              <a:t>Continuous </a:t>
            </a:r>
            <a:r>
              <a:rPr lang="en-US" sz="2800" b="1" u="sng" dirty="0"/>
              <a:t>intercalibrated</a:t>
            </a:r>
            <a:r>
              <a:rPr lang="en-US" sz="2800" dirty="0"/>
              <a:t> series since Oct. 1992. </a:t>
            </a:r>
          </a:p>
          <a:p>
            <a:r>
              <a:rPr lang="en-US" sz="2800" dirty="0"/>
              <a:t>Almost always at least 2 simultaneous satellites since 1992</a:t>
            </a:r>
          </a:p>
        </p:txBody>
      </p:sp>
    </p:spTree>
    <p:extLst>
      <p:ext uri="{BB962C8B-B14F-4D97-AF65-F5344CB8AC3E}">
        <p14:creationId xmlns:p14="http://schemas.microsoft.com/office/powerpoint/2010/main" val="108227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F8558-D200-4F30-964E-0463455F7D76}"/>
              </a:ext>
            </a:extLst>
          </p:cNvPr>
          <p:cNvSpPr>
            <a:spLocks noGrp="1"/>
          </p:cNvSpPr>
          <p:nvPr>
            <p:ph type="title"/>
          </p:nvPr>
        </p:nvSpPr>
        <p:spPr/>
        <p:txBody>
          <a:bodyPr>
            <a:normAutofit fontScale="90000"/>
          </a:bodyPr>
          <a:lstStyle/>
          <a:p>
            <a:pPr>
              <a:tabLst>
                <a:tab pos="11569700" algn="l"/>
                <a:tab pos="11923713" algn="l"/>
              </a:tabLst>
            </a:pPr>
            <a:r>
              <a:rPr lang="fr-FR" dirty="0"/>
              <a:t>SAR </a:t>
            </a:r>
            <a:r>
              <a:rPr lang="fr-FR" dirty="0" err="1"/>
              <a:t>altimetry</a:t>
            </a:r>
            <a:r>
              <a:rPr lang="fr-FR" dirty="0"/>
              <a:t> vs </a:t>
            </a:r>
            <a:r>
              <a:rPr lang="fr-FR" dirty="0" err="1"/>
              <a:t>conventional</a:t>
            </a:r>
            <a:r>
              <a:rPr lang="fr-FR" dirty="0"/>
              <a:t>	</a:t>
            </a:r>
          </a:p>
        </p:txBody>
      </p:sp>
      <p:sp>
        <p:nvSpPr>
          <p:cNvPr id="3" name="Espace réservé du contenu 2">
            <a:extLst>
              <a:ext uri="{FF2B5EF4-FFF2-40B4-BE49-F238E27FC236}">
                <a16:creationId xmlns:a16="http://schemas.microsoft.com/office/drawing/2014/main" id="{F2200F27-7BAA-49B7-83AB-7B8E65C04E15}"/>
              </a:ext>
            </a:extLst>
          </p:cNvPr>
          <p:cNvSpPr>
            <a:spLocks noGrp="1"/>
          </p:cNvSpPr>
          <p:nvPr>
            <p:ph sz="half" idx="1"/>
          </p:nvPr>
        </p:nvSpPr>
        <p:spPr>
          <a:xfrm>
            <a:off x="0" y="908721"/>
            <a:ext cx="12192000" cy="2088231"/>
          </a:xfrm>
        </p:spPr>
        <p:txBody>
          <a:bodyPr/>
          <a:lstStyle/>
          <a:p>
            <a:r>
              <a:rPr lang="en-US" dirty="0"/>
              <a:t>Since 2009, a new technique is used, ‘SAR’ altimetry, also called delay-Doppler altimetry. </a:t>
            </a:r>
          </a:p>
          <a:p>
            <a:r>
              <a:rPr lang="en-US" dirty="0"/>
              <a:t>Onboard </a:t>
            </a:r>
            <a:r>
              <a:rPr lang="en-GB" dirty="0"/>
              <a:t>Cryosat-2 and Sentinel-3 (A &amp; B), and in the future Sentinel-3 (C &amp; D) and Jason-CS/Sentinel-6.</a:t>
            </a:r>
            <a:endParaRPr lang="fr-FR" dirty="0"/>
          </a:p>
          <a:p>
            <a:endParaRPr lang="fr-FR" dirty="0"/>
          </a:p>
          <a:p>
            <a:endParaRPr lang="fr-FR" dirty="0"/>
          </a:p>
        </p:txBody>
      </p:sp>
      <p:sp>
        <p:nvSpPr>
          <p:cNvPr id="11" name="Espace réservé du contenu 3">
            <a:extLst>
              <a:ext uri="{FF2B5EF4-FFF2-40B4-BE49-F238E27FC236}">
                <a16:creationId xmlns:a16="http://schemas.microsoft.com/office/drawing/2014/main" id="{15273440-32C5-4A77-BAC7-7147B3C81A69}"/>
              </a:ext>
            </a:extLst>
          </p:cNvPr>
          <p:cNvSpPr>
            <a:spLocks noGrp="1"/>
          </p:cNvSpPr>
          <p:nvPr>
            <p:ph sz="half" idx="2"/>
          </p:nvPr>
        </p:nvSpPr>
        <p:spPr>
          <a:xfrm>
            <a:off x="6096000" y="5725039"/>
            <a:ext cx="6072435" cy="1376369"/>
          </a:xfrm>
        </p:spPr>
        <p:txBody>
          <a:bodyPr/>
          <a:lstStyle/>
          <a:p>
            <a:pPr marL="177800" indent="0">
              <a:buNone/>
            </a:pPr>
            <a:r>
              <a:rPr lang="en-GB" sz="1800" i="1" dirty="0"/>
              <a:t>SAR altimetry uses the Doppler effect to determine where the beam reflected, between reflections from behind and in front of the transmitted beam. This enable to split the beam in “slices” </a:t>
            </a:r>
            <a:r>
              <a:rPr lang="en-GB" sz="1800" i="1" dirty="0">
                <a:sym typeface="Wingdings" panose="05000000000000000000" pitchFamily="2" charset="2"/>
              </a:rPr>
              <a:t> </a:t>
            </a:r>
            <a:r>
              <a:rPr lang="en-GB" sz="1800" i="1" dirty="0"/>
              <a:t>Better along-track resolution</a:t>
            </a:r>
          </a:p>
        </p:txBody>
      </p:sp>
      <p:sp>
        <p:nvSpPr>
          <p:cNvPr id="10" name="Espace réservé du contenu 2">
            <a:extLst>
              <a:ext uri="{FF2B5EF4-FFF2-40B4-BE49-F238E27FC236}">
                <a16:creationId xmlns:a16="http://schemas.microsoft.com/office/drawing/2014/main" id="{986DBCF8-FF46-4B87-87BD-2A2215D23F11}"/>
              </a:ext>
            </a:extLst>
          </p:cNvPr>
          <p:cNvSpPr txBox="1">
            <a:spLocks/>
          </p:cNvSpPr>
          <p:nvPr/>
        </p:nvSpPr>
        <p:spPr>
          <a:xfrm>
            <a:off x="102392" y="5589241"/>
            <a:ext cx="5777584" cy="1268760"/>
          </a:xfrm>
          <a:prstGeom prst="rect">
            <a:avLst/>
          </a:prstGeom>
        </p:spPr>
        <p:txBody>
          <a:bodyPr vert="horz" lIns="91440" tIns="45720" rIns="91440" bIns="45720" rtlCol="0">
            <a:normAutofit/>
          </a:bodyPr>
          <a:lstStyle>
            <a:lvl1pPr marL="444500" indent="-2667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7800" indent="0">
              <a:buNone/>
            </a:pPr>
            <a:r>
              <a:rPr lang="en-GB" sz="1800" i="1" dirty="0">
                <a:latin typeface="Calibri" panose="020F0502020204030204" pitchFamily="34" charset="0"/>
                <a:cs typeface="Calibri" panose="020F0502020204030204" pitchFamily="34" charset="0"/>
              </a:rPr>
              <a:t>“Conventional” (classical) altimetry takes into account the reflection of the emitted beam as a whole – or at least, the part that returns to the satellite antenna. </a:t>
            </a:r>
          </a:p>
        </p:txBody>
      </p:sp>
      <p:grpSp>
        <p:nvGrpSpPr>
          <p:cNvPr id="4" name="Groupe 3">
            <a:extLst>
              <a:ext uri="{FF2B5EF4-FFF2-40B4-BE49-F238E27FC236}">
                <a16:creationId xmlns:a16="http://schemas.microsoft.com/office/drawing/2014/main" id="{BB278481-8490-4669-9772-A1D0684DF4F2}"/>
              </a:ext>
            </a:extLst>
          </p:cNvPr>
          <p:cNvGrpSpPr/>
          <p:nvPr/>
        </p:nvGrpSpPr>
        <p:grpSpPr>
          <a:xfrm>
            <a:off x="68248" y="1988840"/>
            <a:ext cx="5242183" cy="4554360"/>
            <a:chOff x="68248" y="1988840"/>
            <a:chExt cx="5242183" cy="4554360"/>
          </a:xfrm>
        </p:grpSpPr>
        <p:pic>
          <p:nvPicPr>
            <p:cNvPr id="8" name="Image 7">
              <a:extLst>
                <a:ext uri="{FF2B5EF4-FFF2-40B4-BE49-F238E27FC236}">
                  <a16:creationId xmlns:a16="http://schemas.microsoft.com/office/drawing/2014/main" id="{EB44A489-33FF-46AC-885A-97BCFD9CD8B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248" y="1988840"/>
              <a:ext cx="5242183" cy="4554360"/>
            </a:xfrm>
            <a:prstGeom prst="rect">
              <a:avLst/>
            </a:prstGeom>
          </p:spPr>
        </p:pic>
        <p:sp>
          <p:nvSpPr>
            <p:cNvPr id="12" name="ZoneTexte 11">
              <a:extLst>
                <a:ext uri="{FF2B5EF4-FFF2-40B4-BE49-F238E27FC236}">
                  <a16:creationId xmlns:a16="http://schemas.microsoft.com/office/drawing/2014/main" id="{2A4B1BB1-63A4-4406-999D-94EE4832D6C6}"/>
                </a:ext>
              </a:extLst>
            </p:cNvPr>
            <p:cNvSpPr txBox="1"/>
            <p:nvPr/>
          </p:nvSpPr>
          <p:spPr>
            <a:xfrm>
              <a:off x="786241" y="5272128"/>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grpSp>
        <p:nvGrpSpPr>
          <p:cNvPr id="5" name="Groupe 4">
            <a:extLst>
              <a:ext uri="{FF2B5EF4-FFF2-40B4-BE49-F238E27FC236}">
                <a16:creationId xmlns:a16="http://schemas.microsoft.com/office/drawing/2014/main" id="{C37487ED-A786-4F99-911D-718FB0CA2731}"/>
              </a:ext>
            </a:extLst>
          </p:cNvPr>
          <p:cNvGrpSpPr/>
          <p:nvPr/>
        </p:nvGrpSpPr>
        <p:grpSpPr>
          <a:xfrm>
            <a:off x="5663952" y="1988841"/>
            <a:ext cx="5475548" cy="4554359"/>
            <a:chOff x="5663952" y="1988841"/>
            <a:chExt cx="5475548" cy="4554359"/>
          </a:xfrm>
        </p:grpSpPr>
        <p:pic>
          <p:nvPicPr>
            <p:cNvPr id="9" name="Image 8">
              <a:extLst>
                <a:ext uri="{FF2B5EF4-FFF2-40B4-BE49-F238E27FC236}">
                  <a16:creationId xmlns:a16="http://schemas.microsoft.com/office/drawing/2014/main" id="{CADD80D7-23F1-49DA-9900-12CFB2027C6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63952" y="1988841"/>
              <a:ext cx="5475548" cy="4554359"/>
            </a:xfrm>
            <a:prstGeom prst="rect">
              <a:avLst/>
            </a:prstGeom>
          </p:spPr>
        </p:pic>
        <p:sp>
          <p:nvSpPr>
            <p:cNvPr id="13" name="ZoneTexte 12">
              <a:extLst>
                <a:ext uri="{FF2B5EF4-FFF2-40B4-BE49-F238E27FC236}">
                  <a16:creationId xmlns:a16="http://schemas.microsoft.com/office/drawing/2014/main" id="{0C675070-BACD-4512-9C44-EDF32F35F70D}"/>
                </a:ext>
              </a:extLst>
            </p:cNvPr>
            <p:cNvSpPr txBox="1"/>
            <p:nvPr/>
          </p:nvSpPr>
          <p:spPr>
            <a:xfrm>
              <a:off x="6597969" y="5397843"/>
              <a:ext cx="532518" cy="261610"/>
            </a:xfrm>
            <a:prstGeom prst="rect">
              <a:avLst/>
            </a:prstGeom>
            <a:noFill/>
          </p:spPr>
          <p:txBody>
            <a:bodyPr wrap="none" rtlCol="0">
              <a:spAutoFit/>
            </a:bodyPr>
            <a:lstStyle/>
            <a:p>
              <a:r>
                <a:rPr lang="fr-FR" sz="1050" dirty="0">
                  <a:solidFill>
                    <a:schemeClr val="bg2">
                      <a:lumMod val="75000"/>
                    </a:schemeClr>
                  </a:solidFill>
                </a:rPr>
                <a:t>© CLS</a:t>
              </a:r>
            </a:p>
          </p:txBody>
        </p:sp>
      </p:grpSp>
    </p:spTree>
    <p:extLst>
      <p:ext uri="{BB962C8B-B14F-4D97-AF65-F5344CB8AC3E}">
        <p14:creationId xmlns:p14="http://schemas.microsoft.com/office/powerpoint/2010/main" val="841826981"/>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8072</TotalTime>
  <Words>3039</Words>
  <Application>Microsoft Office PowerPoint</Application>
  <PresentationFormat>Grand écran</PresentationFormat>
  <Paragraphs>294</Paragraphs>
  <Slides>28</Slides>
  <Notes>28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Calibri</vt:lpstr>
      <vt:lpstr>Calibri Light</vt:lpstr>
      <vt:lpstr>Candara</vt:lpstr>
      <vt:lpstr>Gill Sans</vt:lpstr>
      <vt:lpstr>Wingdings</vt:lpstr>
      <vt:lpstr>1_Thème Office</vt:lpstr>
      <vt:lpstr>Water heights (altimetry): how does it work?</vt:lpstr>
      <vt:lpstr>How does it work? </vt:lpstr>
      <vt:lpstr>Présentation PowerPoint</vt:lpstr>
      <vt:lpstr>How it works? Simplified </vt:lpstr>
      <vt:lpstr>How it works (with corrections) </vt:lpstr>
      <vt:lpstr>Some definitions… </vt:lpstr>
      <vt:lpstr>Limitations  </vt:lpstr>
      <vt:lpstr>Advantages </vt:lpstr>
      <vt:lpstr>SAR altimetry vs conventional </vt:lpstr>
      <vt:lpstr>Conventional altimetry (“Low Resolution Mode”, LRM) </vt:lpstr>
      <vt:lpstr>SAR- or delay-Doppler- altimetry (unfocused) </vt:lpstr>
      <vt:lpstr>“Fully-focused” SAR altimetry (FF-SAR) </vt:lpstr>
      <vt:lpstr>From Conventional to FF-SAR Altimeter processing</vt:lpstr>
      <vt:lpstr>“Fully-focused” SAR altimetry (FF-SAR)  </vt:lpstr>
      <vt:lpstr>“Fully-focused” SAR altimetry (FF-SAR) </vt:lpstr>
      <vt:lpstr>Radar echo over ocean / large lakes (classical alti) </vt:lpstr>
      <vt:lpstr>Radar echo over ocean / large lakes (SAR alti) </vt:lpstr>
      <vt:lpstr>Radar echo over rivers / small water bodies </vt:lpstr>
      <vt:lpstr>Over rivers (classical alti) (non-reflecting banks) </vt:lpstr>
      <vt:lpstr>Observation wrt river-crossing geometry </vt:lpstr>
      <vt:lpstr>Reflections on the surrounding </vt:lpstr>
      <vt:lpstr>What are we observing?</vt:lpstr>
      <vt:lpstr>Spatial scales </vt:lpstr>
      <vt:lpstr>Why? Because classical altimetry is not imagery… </vt:lpstr>
      <vt:lpstr>Time scales </vt:lpstr>
      <vt:lpstr>Higher-level data available </vt:lpstr>
      <vt:lpstr>Rivers: “virtual station” </vt:lpstr>
      <vt:lpstr>Lakes: integrated surface height </vt:lpstr>
    </vt:vector>
  </TitlesOfParts>
  <Company>CLS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vrosmorduc</dc:creator>
  <cp:lastModifiedBy>Rosmorduc Vinca</cp:lastModifiedBy>
  <cp:revision>340</cp:revision>
  <dcterms:created xsi:type="dcterms:W3CDTF">2015-04-27T09:20:21Z</dcterms:created>
  <dcterms:modified xsi:type="dcterms:W3CDTF">2024-01-26T15:10:00Z</dcterms:modified>
</cp:coreProperties>
</file>