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7"/>
  </p:notesMasterIdLst>
  <p:sldIdLst>
    <p:sldId id="758" r:id="rId2"/>
    <p:sldId id="756" r:id="rId3"/>
    <p:sldId id="757" r:id="rId4"/>
    <p:sldId id="330" r:id="rId5"/>
    <p:sldId id="33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87796" autoAdjust="0"/>
  </p:normalViewPr>
  <p:slideViewPr>
    <p:cSldViewPr snapToGrid="0">
      <p:cViewPr varScale="1">
        <p:scale>
          <a:sx n="94" d="100"/>
          <a:sy n="94" d="100"/>
        </p:scale>
        <p:origin x="8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morduc Vinca" userId="ad80fc01-cf55-4376-a825-a887c8046f05" providerId="ADAL" clId="{3790E0D6-762C-4428-9264-7694EEA32850}"/>
    <pc:docChg chg="custSel modSld">
      <pc:chgData name="Rosmorduc Vinca" userId="ad80fc01-cf55-4376-a825-a887c8046f05" providerId="ADAL" clId="{3790E0D6-762C-4428-9264-7694EEA32850}" dt="2024-01-26T15:05:05.337" v="1" actId="27636"/>
      <pc:docMkLst>
        <pc:docMk/>
      </pc:docMkLst>
      <pc:sldChg chg="modSp mod">
        <pc:chgData name="Rosmorduc Vinca" userId="ad80fc01-cf55-4376-a825-a887c8046f05" providerId="ADAL" clId="{3790E0D6-762C-4428-9264-7694EEA32850}" dt="2024-01-26T15:05:05.330" v="0" actId="27636"/>
        <pc:sldMkLst>
          <pc:docMk/>
          <pc:sldMk cId="0" sldId="330"/>
        </pc:sldMkLst>
        <pc:spChg chg="mod">
          <ac:chgData name="Rosmorduc Vinca" userId="ad80fc01-cf55-4376-a825-a887c8046f05" providerId="ADAL" clId="{3790E0D6-762C-4428-9264-7694EEA32850}" dt="2024-01-26T15:05:05.330" v="0" actId="27636"/>
          <ac:spMkLst>
            <pc:docMk/>
            <pc:sldMk cId="0" sldId="330"/>
            <ac:spMk id="40991" creationId="{00000000-0000-0000-0000-000000000000}"/>
          </ac:spMkLst>
        </pc:spChg>
      </pc:sldChg>
      <pc:sldChg chg="modSp mod">
        <pc:chgData name="Rosmorduc Vinca" userId="ad80fc01-cf55-4376-a825-a887c8046f05" providerId="ADAL" clId="{3790E0D6-762C-4428-9264-7694EEA32850}" dt="2024-01-26T15:05:05.337" v="1" actId="27636"/>
        <pc:sldMkLst>
          <pc:docMk/>
          <pc:sldMk cId="3735817327" sldId="338"/>
        </pc:sldMkLst>
        <pc:spChg chg="mod">
          <ac:chgData name="Rosmorduc Vinca" userId="ad80fc01-cf55-4376-a825-a887c8046f05" providerId="ADAL" clId="{3790E0D6-762C-4428-9264-7694EEA32850}" dt="2024-01-26T15:05:05.337" v="1" actId="27636"/>
          <ac:spMkLst>
            <pc:docMk/>
            <pc:sldMk cId="3735817327" sldId="338"/>
            <ac:spMk id="25294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6B808-6E84-415B-B437-79788C7365CE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81823-C32F-45E3-8D89-0996095120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08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81823-C32F-45E3-8D89-09960951202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489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81823-C32F-45E3-8D89-09960951202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241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81823-C32F-45E3-8D89-09960951202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15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5650"/>
            <a:ext cx="6869112" cy="3865563"/>
          </a:xfrm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4872038"/>
            <a:ext cx="5187950" cy="4621212"/>
          </a:xfrm>
          <a:noFill/>
          <a:ln/>
        </p:spPr>
        <p:txBody>
          <a:bodyPr lIns="95811" tIns="47905" rIns="95811" bIns="4790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To view a copy of this license, visit https://creativecommons.org/licenses/by-sa/4.0 </a:t>
            </a:r>
          </a:p>
          <a:p>
            <a:endParaRPr lang="fr-FR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fld id="{DEA99AB6-B7FE-49E6-B0F0-1D60245D1A64}" type="slidenum">
              <a:rPr lang="en-US" sz="1300" b="0">
                <a:ea typeface="ヒラギノ角ゴ Pro W3"/>
                <a:cs typeface="ヒラギノ角ゴ Pro W3"/>
              </a:rPr>
              <a:pPr algn="r"/>
              <a:t>5</a:t>
            </a:fld>
            <a:endParaRPr lang="en-US" sz="1300" b="0">
              <a:ea typeface="ヒラギノ角ゴ Pro W3"/>
              <a:cs typeface="ヒラギノ角ゴ Pro W3"/>
            </a:endParaRPr>
          </a:p>
        </p:txBody>
      </p:sp>
      <p:sp>
        <p:nvSpPr>
          <p:cNvPr id="253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</a:t>
            </a:r>
            <a:r>
              <a:rPr lang="en-US"/>
              <a:t>To view a copy of this license, visit https://creativecommons.org/licenses/by-sa/4.0 </a:t>
            </a:r>
          </a:p>
          <a:p>
            <a:pPr eaLnBrk="1" hangingPunct="1"/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F5CEA-070A-4417-B819-81E2E1CE1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E424CD-F9D2-4878-BF78-25DAAB748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des sous-</a:t>
            </a:r>
            <a:r>
              <a:rPr lang="en-US" noProof="0" dirty="0" err="1"/>
              <a:t>titres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53F21-73A9-454A-A5F9-D52906D7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0541FF-7E2B-42C4-A22D-1062ED94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20889C-E19E-4B27-B405-450F4527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091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4D28B-D29C-4216-A854-BF5FD7D5C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49" y="136526"/>
            <a:ext cx="118776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B4917-2839-4853-982E-C7A3D68B67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1449" y="828675"/>
            <a:ext cx="11877675" cy="541020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F7EC4-F760-4606-A271-009FA2FF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2F36D8-BC59-4A94-A2F4-362BA493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FD59C-0D0F-4F00-B17E-A49D3594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894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4255E-EE61-4782-B2DB-200F10B4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EBDF23-3312-4D70-B056-DDDD32D1519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2FE0F3-5522-4ADC-A0A5-E9B421443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B0902-0F24-47C9-A632-183E9F98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9E96E7-1D0F-4474-A209-E8904D06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9115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9C3C7-FF13-4F04-B4EF-984DC4EA6D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875" y="136526"/>
            <a:ext cx="119157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C5123F-F076-45D9-8479-8D0DD2E1FB5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2875" y="860425"/>
            <a:ext cx="5181600" cy="5316538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467BF8-D26B-43A6-A0F2-422E5B77C7D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860425"/>
            <a:ext cx="5886450" cy="5316538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6209D-0150-46B3-B9F7-D778EC031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29BAB3-0BB2-498E-A41E-4E5DC5E2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522DA9-726B-4ECE-9E3D-1F8D20C8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700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065AD-6D3F-43D3-8DE8-3F29E232B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773" y="136525"/>
            <a:ext cx="11953461" cy="59372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E0266F-5976-46F3-A286-525B47EA5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5774" y="925785"/>
            <a:ext cx="58518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FD69C4-DB85-4D5D-A601-93979C070E9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45774" y="1749697"/>
            <a:ext cx="5851802" cy="438606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199BB-C1C4-4D8D-921F-97DFFBB60E1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925785"/>
            <a:ext cx="5927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C63358-E620-4088-B1C3-3725B65BDCD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749697"/>
            <a:ext cx="5927034" cy="438606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73E05A-6A0F-49AB-BE71-3610D49A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11E7CE-EC00-4FDB-91F9-B5F903FC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D6D96F-63B2-4D0F-8FC4-42D842B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7606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19D51-B8F3-4FCD-8BB9-E5CE45CEBC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" y="136525"/>
            <a:ext cx="11925300" cy="511175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ED5C4-4C45-4279-849B-81C8FF21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AFC307-1864-42F3-A743-B501DFFE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DFD17-A629-4CA7-ABD5-C0EAB1E0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348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7218E0-0B32-4AFB-859C-6806DFAA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1BB58F-4998-4854-86E2-64642FAF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0555D-1F02-4675-B1A9-E66DC1D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775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98BE0-AFD1-4C76-ACD4-0E1CEED5A3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01C91-EDE3-426B-8E25-DE50C8821E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B897EB-EF20-4BB1-BDE5-35D0B85FDE9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B0F00F-0C11-4018-B77F-B5FE35C1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456D3-842C-47A0-A7E9-B7D44B76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C7A718-3472-48B3-B53C-A5BAEF43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4790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3C4F8-0AA6-4231-930F-5DD785B21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58A4C4-EA96-4514-AE1E-BBD91B44B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117699-03A0-425D-B154-69B1C5ADFF1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30936B-5C63-4278-B9F4-7A069958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5C98E7-7667-4A3C-B248-FEBD2D36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69E184-D042-451A-9DD4-A8C9EA71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971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B33AC6-0AC8-4D40-8CEF-AE3DEBA9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225601"/>
            <a:ext cx="11866225" cy="45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9CC7D0-6791-4FCE-9F1E-822F69F1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00" y="818556"/>
            <a:ext cx="11866226" cy="535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F1255-BAF3-4236-8EFC-79E3CC58C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3818" y="6356350"/>
            <a:ext cx="25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4059F9-2BD9-427F-B6CD-A2AFAE794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59851-DE26-4373-BDC9-531757928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8BE9280-16A5-4A2F-BD7C-5E085FE82D75}"/>
              </a:ext>
            </a:extLst>
          </p:cNvPr>
          <p:cNvGrpSpPr/>
          <p:nvPr userDrawn="1"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6016F65D-51E8-47F2-9AE6-20B9B73F52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CFA73D-A6E9-4AB6-A328-D2B90EDFC654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Cnes/Aviso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981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1661775" algn="r"/>
        </a:tabLst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slideLayout" Target="../slideLayouts/slideLayout6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5488DB-35EF-466A-A481-A86BB77BA9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Swot in a nutshell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EE4D37-05DA-428E-BD08-3C8A002518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24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19270" y="0"/>
            <a:ext cx="11930768" cy="759619"/>
          </a:xfrm>
        </p:spPr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Swot</a:t>
            </a:r>
            <a:r>
              <a:rPr lang="fr-FR" dirty="0"/>
              <a:t> mission	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>
          <a:xfrm>
            <a:off x="6168008" y="1124743"/>
            <a:ext cx="5603782" cy="563061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2400" b="1" dirty="0"/>
              <a:t>Partnership between NASA, CNES, the Canadian Space Agency and the UK space agency, </a:t>
            </a:r>
          </a:p>
          <a:p>
            <a:r>
              <a:rPr lang="en-US" sz="2400" b="1" dirty="0"/>
              <a:t>A new concept, wide-swath interferometric altimetry (</a:t>
            </a:r>
            <a:r>
              <a:rPr lang="en-US" sz="2400" b="1" dirty="0" err="1"/>
              <a:t>KaRIn</a:t>
            </a:r>
            <a:r>
              <a:rPr lang="en-US" sz="2400" b="1" dirty="0"/>
              <a:t>)</a:t>
            </a:r>
          </a:p>
          <a:p>
            <a:pPr lvl="1"/>
            <a:r>
              <a:rPr lang="en-US" dirty="0"/>
              <a:t>two 50-km swaths</a:t>
            </a:r>
          </a:p>
          <a:p>
            <a:pPr lvl="1"/>
            <a:r>
              <a:rPr lang="en-US" dirty="0"/>
              <a:t>a bi-dimensional image</a:t>
            </a:r>
          </a:p>
          <a:p>
            <a:pPr lvl="1"/>
            <a:r>
              <a:rPr lang="en-US" dirty="0"/>
              <a:t>All weather, night &amp; day measurements</a:t>
            </a:r>
          </a:p>
          <a:p>
            <a:pPr marL="457200" lvl="1" indent="0">
              <a:buNone/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fr-FR" sz="2400" b="1" dirty="0"/>
              <a:t>Data</a:t>
            </a:r>
          </a:p>
          <a:p>
            <a:pPr lvl="1"/>
            <a:r>
              <a:rPr lang="en-US" dirty="0"/>
              <a:t>Direct measurements: water level, slope, width</a:t>
            </a:r>
          </a:p>
          <a:p>
            <a:pPr lvl="1"/>
            <a:r>
              <a:rPr lang="en-US" i="1" dirty="0"/>
              <a:t>Indirect measurements: discharge, tidal velocities and a</a:t>
            </a:r>
            <a:r>
              <a:rPr lang="en-US" i="1" dirty="0">
                <a:cs typeface="Arial" charset="0"/>
              </a:rPr>
              <a:t>mplitudes</a:t>
            </a:r>
            <a:r>
              <a:rPr lang="en-US" i="1" dirty="0"/>
              <a:t>, wave heights, current velocities…</a:t>
            </a:r>
            <a:endParaRPr lang="en-US" i="1" dirty="0">
              <a:cs typeface="Arial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1378459-CCE8-45C2-BA7F-3A595469C9CB}"/>
              </a:ext>
            </a:extLst>
          </p:cNvPr>
          <p:cNvGrpSpPr/>
          <p:nvPr/>
        </p:nvGrpSpPr>
        <p:grpSpPr>
          <a:xfrm>
            <a:off x="-1" y="759619"/>
            <a:ext cx="6023993" cy="6094879"/>
            <a:chOff x="-1" y="759619"/>
            <a:chExt cx="6023993" cy="6094879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A2B2780-7EFE-4532-AA13-8F853C4A72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759619"/>
              <a:ext cx="6023993" cy="6087148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874430F8-4B8B-4ED2-846C-D07F5A5D2CE3}"/>
                </a:ext>
              </a:extLst>
            </p:cNvPr>
            <p:cNvSpPr txBox="1"/>
            <p:nvPr/>
          </p:nvSpPr>
          <p:spPr>
            <a:xfrm>
              <a:off x="119270" y="6546721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19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6570F6-BF97-46B8-AE99-7370D07B2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20880" cy="681038"/>
          </a:xfrm>
        </p:spPr>
        <p:txBody>
          <a:bodyPr>
            <a:normAutofit fontScale="90000"/>
          </a:bodyPr>
          <a:lstStyle/>
          <a:p>
            <a:r>
              <a:rPr lang="en-US" dirty="0"/>
              <a:t>Swot for hydrology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476FF-1EB0-4A6F-A7ED-B5D866D2C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22663"/>
            <a:ext cx="5181600" cy="5191443"/>
          </a:xfrm>
        </p:spPr>
        <p:txBody>
          <a:bodyPr/>
          <a:lstStyle/>
          <a:p>
            <a:r>
              <a:rPr lang="en-US" dirty="0"/>
              <a:t>Satellite measurements: </a:t>
            </a:r>
          </a:p>
          <a:p>
            <a:pPr lvl="1"/>
            <a:r>
              <a:rPr lang="en-US" dirty="0"/>
              <a:t>Water height (in 2D), </a:t>
            </a:r>
          </a:p>
          <a:p>
            <a:pPr lvl="1"/>
            <a:r>
              <a:rPr lang="en-US" dirty="0"/>
              <a:t>width, </a:t>
            </a:r>
          </a:p>
          <a:p>
            <a:pPr lvl="1"/>
            <a:r>
              <a:rPr lang="en-US" dirty="0"/>
              <a:t>slope</a:t>
            </a:r>
          </a:p>
          <a:p>
            <a:r>
              <a:rPr lang="en-US" dirty="0"/>
              <a:t>Inferred data: discharge</a:t>
            </a:r>
          </a:p>
        </p:txBody>
      </p:sp>
      <p:pic>
        <p:nvPicPr>
          <p:cNvPr id="6" name="Espace réservé du contenu 5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3F332217-4209-43E9-8EAE-41B0A5BFC9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1680" y="48292"/>
            <a:ext cx="6299200" cy="5995380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5BC21AB-30EC-4BCE-8C90-5982497F19EE}"/>
              </a:ext>
            </a:extLst>
          </p:cNvPr>
          <p:cNvSpPr txBox="1"/>
          <p:nvPr/>
        </p:nvSpPr>
        <p:spPr>
          <a:xfrm>
            <a:off x="7004131" y="5934670"/>
            <a:ext cx="518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Number of observations of France rivers and lakes during a 21-day cycle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20C1AD9-0BE4-422B-BE75-66F869D66BC1}"/>
              </a:ext>
            </a:extLst>
          </p:cNvPr>
          <p:cNvSpPr txBox="1"/>
          <p:nvPr/>
        </p:nvSpPr>
        <p:spPr>
          <a:xfrm>
            <a:off x="-1" y="5571813"/>
            <a:ext cx="6902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Classical altimetry vs Swot around the Dead Sea (left, classical altimetry, measurements are only under the colored lines ; right, with Swot, measurements are all over the whitened areas)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F2E277B-1863-40E9-B0D6-8A037F53D92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7713" y="2947781"/>
            <a:ext cx="2423673" cy="263867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337BF14-9E85-42EA-BF59-D6FF65A4089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80079" y="2947781"/>
            <a:ext cx="2403888" cy="26171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83743F4-C674-4566-8A42-4327B1133750}"/>
              </a:ext>
            </a:extLst>
          </p:cNvPr>
          <p:cNvSpPr txBox="1"/>
          <p:nvPr/>
        </p:nvSpPr>
        <p:spPr>
          <a:xfrm>
            <a:off x="6172202" y="5322411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© </a:t>
            </a:r>
            <a:r>
              <a:rPr lang="fr-FR" sz="1400" dirty="0" err="1">
                <a:solidFill>
                  <a:schemeClr val="bg2">
                    <a:lumMod val="75000"/>
                  </a:schemeClr>
                </a:solidFill>
              </a:rPr>
              <a:t>Cnes</a:t>
            </a:r>
            <a:endParaRPr lang="fr-FR" sz="1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5687" y="1770981"/>
            <a:ext cx="11144250" cy="2552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0962" name="Rectangle 32"/>
          <p:cNvSpPr>
            <a:spLocks noChangeArrowheads="1"/>
          </p:cNvSpPr>
          <p:nvPr/>
        </p:nvSpPr>
        <p:spPr bwMode="auto">
          <a:xfrm>
            <a:off x="8529712" y="1254250"/>
            <a:ext cx="2706518" cy="4908550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pPr eaLnBrk="0" hangingPunct="0"/>
            <a:endParaRPr lang="fr-FR" sz="2400">
              <a:ea typeface="ヒラギノ角ゴ Pro W3"/>
              <a:cs typeface="ヒラギノ角ゴ Pro W3"/>
            </a:endParaRPr>
          </a:p>
        </p:txBody>
      </p:sp>
      <p:sp>
        <p:nvSpPr>
          <p:cNvPr id="40963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45862" y="2699669"/>
            <a:ext cx="1456872" cy="6762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Rivers</a:t>
            </a:r>
          </a:p>
        </p:txBody>
      </p:sp>
      <p:sp>
        <p:nvSpPr>
          <p:cNvPr id="40964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44273" y="3561682"/>
            <a:ext cx="1458462" cy="6762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Coastal area</a:t>
            </a:r>
          </a:p>
        </p:txBody>
      </p:sp>
      <p:sp>
        <p:nvSpPr>
          <p:cNvPr id="4096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444273" y="4390356"/>
            <a:ext cx="1466716" cy="15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Ocean</a:t>
            </a:r>
          </a:p>
        </p:txBody>
      </p:sp>
      <p:sp>
        <p:nvSpPr>
          <p:cNvPr id="40966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45862" y="1837657"/>
            <a:ext cx="1456872" cy="6762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Lakes / reservoirs</a:t>
            </a:r>
          </a:p>
        </p:txBody>
      </p:sp>
      <p:sp>
        <p:nvSpPr>
          <p:cNvPr id="130055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2117497" y="1019618"/>
            <a:ext cx="1935242" cy="73866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ea typeface="ヒラギノ角ゴ Pro W3" charset="-128"/>
              </a:rPr>
              <a:t>Inferred measurements</a:t>
            </a:r>
          </a:p>
        </p:txBody>
      </p:sp>
      <p:sp>
        <p:nvSpPr>
          <p:cNvPr id="40968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959429" y="1780506"/>
            <a:ext cx="209331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ea typeface="ヒラギノ角ゴ Pro W3"/>
                <a:cs typeface="ヒラギノ角ゴ Pro W3"/>
              </a:rPr>
              <a:t>Height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ea typeface="ヒラギノ角ゴ Pro W3"/>
                <a:cs typeface="ヒラギノ角ゴ Pro W3"/>
              </a:rPr>
              <a:t>Water volume</a:t>
            </a: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chemeClr val="bg1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69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1959429" y="2641723"/>
            <a:ext cx="2093310" cy="743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ea typeface="ヒラギノ角ゴ Pro W3"/>
                <a:cs typeface="ヒラギノ角ゴ Pro W3"/>
              </a:rPr>
              <a:t>Height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ea typeface="ヒラギノ角ゴ Pro W3"/>
                <a:cs typeface="ヒラギノ角ゴ Pro W3"/>
              </a:rPr>
              <a:t>Surface slope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ea typeface="ヒラギノ角ゴ Pro W3"/>
                <a:cs typeface="ヒラギノ角ゴ Pro W3"/>
              </a:rPr>
              <a:t>Runoff</a:t>
            </a: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chemeClr val="bg1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70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1959429" y="3482306"/>
            <a:ext cx="219269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ea typeface="ヒラギノ角ゴ Pro W3"/>
                <a:cs typeface="ヒラギノ角ゴ Pro W3"/>
              </a:rPr>
              <a:t>Height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ea typeface="ヒラギノ角ゴ Pro W3"/>
                <a:cs typeface="ヒラギノ角ゴ Pro W3"/>
              </a:rPr>
              <a:t>Tidal velocities and amplitudes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dirty="0">
              <a:ea typeface="ヒラギノ角ゴ Pro W3"/>
              <a:cs typeface="ヒラギノ角ゴ Pro W3"/>
            </a:endParaRP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chemeClr val="bg1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71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1959429" y="4345906"/>
            <a:ext cx="209331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Current velocities</a:t>
            </a:r>
            <a:r>
              <a:rPr lang="en-US" sz="1600" baseline="300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2</a:t>
            </a:r>
            <a:endParaRPr lang="en-US" sz="16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Wind speed</a:t>
            </a:r>
            <a:r>
              <a:rPr lang="en-US" sz="1600" baseline="300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3</a:t>
            </a:r>
            <a:endParaRPr lang="en-US" sz="16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Wave amplitude</a:t>
            </a:r>
            <a:endParaRPr lang="en-US" sz="1600" b="1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Floating Objects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b="1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130060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3890737" y="1296617"/>
            <a:ext cx="3467726" cy="46166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ea typeface="ヒラギノ角ゴ Pro W3" charset="-128"/>
              </a:rPr>
              <a:t>Current application examples</a:t>
            </a:r>
          </a:p>
        </p:txBody>
      </p:sp>
      <p:sp>
        <p:nvSpPr>
          <p:cNvPr id="40973" name="Rectangle 13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3879620" y="1770981"/>
            <a:ext cx="4584681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ea typeface="ヒラギノ角ゴ Pro W3"/>
                <a:cs typeface="ヒラギノ角ゴ Pro W3"/>
              </a:rPr>
              <a:t>Monitoring of water quantity variations in large lakes (a few hundred km</a:t>
            </a:r>
            <a:r>
              <a:rPr lang="en-US" sz="1400" baseline="30000" dirty="0">
                <a:ea typeface="ヒラギノ角ゴ Pro W3"/>
                <a:cs typeface="ヒラギノ角ゴ Pro W3"/>
              </a:rPr>
              <a:t>2</a:t>
            </a:r>
            <a:r>
              <a:rPr lang="en-US" sz="1400" dirty="0">
                <a:ea typeface="ヒラギノ角ゴ Pro W3"/>
                <a:cs typeface="ヒラギノ角ゴ Pro W3"/>
              </a:rPr>
              <a:t>)</a:t>
            </a:r>
            <a:br>
              <a:rPr lang="en-US" sz="1400" dirty="0">
                <a:ea typeface="ヒラギノ角ゴ Pro W3"/>
                <a:cs typeface="ヒラギノ角ゴ Pro W3"/>
              </a:rPr>
            </a:br>
            <a:r>
              <a:rPr lang="en-US" sz="1400" dirty="0">
                <a:ea typeface="ヒラギノ角ゴ Pro W3"/>
                <a:cs typeface="ヒラギノ角ゴ Pro W3"/>
              </a:rPr>
              <a:t>ex: the drying of Aral Lake seen by </a:t>
            </a:r>
            <a:r>
              <a:rPr lang="en-US" sz="1400" dirty="0" err="1">
                <a:ea typeface="ヒラギノ角ゴ Pro W3"/>
                <a:cs typeface="ヒラギノ角ゴ Pro W3"/>
              </a:rPr>
              <a:t>Topex</a:t>
            </a:r>
            <a:r>
              <a:rPr lang="en-US" sz="1400" dirty="0">
                <a:ea typeface="ヒラギノ角ゴ Pro W3"/>
                <a:cs typeface="ヒラギノ角ゴ Pro W3"/>
              </a:rPr>
              <a:t>/Poseidon</a:t>
            </a:r>
            <a:endParaRPr lang="fr-FR" sz="1400" dirty="0">
              <a:ea typeface="ヒラギノ角ゴ Pro W3"/>
              <a:cs typeface="ヒラギノ角ゴ Pro W3"/>
            </a:endParaRPr>
          </a:p>
        </p:txBody>
      </p:sp>
      <p:sp>
        <p:nvSpPr>
          <p:cNvPr id="40974" name="Rectangle 14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3873273" y="4423694"/>
            <a:ext cx="3493906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>
              <a:ea typeface="ヒラギノ角ゴ Pro W3"/>
              <a:cs typeface="ヒラギノ角ゴ Pro W3"/>
            </a:endParaRPr>
          </a:p>
        </p:txBody>
      </p:sp>
      <p:sp>
        <p:nvSpPr>
          <p:cNvPr id="40975" name="Rectangle 15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3873273" y="3482306"/>
            <a:ext cx="349390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ea typeface="ヒラギノ角ゴ Pro W3"/>
                <a:cs typeface="ヒラギノ角ゴ Pro W3"/>
              </a:rPr>
              <a:t>Currently no possibility</a:t>
            </a:r>
          </a:p>
        </p:txBody>
      </p:sp>
      <p:sp>
        <p:nvSpPr>
          <p:cNvPr id="40976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263721" y="6492874"/>
            <a:ext cx="9853577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en-US" sz="12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1. In bold: the quantities measurable directly by Swot. the others are obtained with models/interpolations completed possibly by other measurements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2. Deduce slope measurements from dynamic ocean topography and oceanographic modelling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3. Requiring a </a:t>
            </a:r>
            <a:r>
              <a:rPr lang="en-US" sz="120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scatterometer</a:t>
            </a:r>
            <a:endParaRPr lang="fr-FR" sz="12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130065" name="Rectangle 17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8645600" y="1273599"/>
            <a:ext cx="2380286" cy="46166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fr-FR" b="1" spc="-150" dirty="0" err="1">
                <a:latin typeface="Arial" pitchFamily="34" charset="0"/>
                <a:ea typeface="ヒラギノ角ゴ Pro W3" charset="-128"/>
                <a:cs typeface="Arial" pitchFamily="34" charset="0"/>
              </a:rPr>
              <a:t>Swot's</a:t>
            </a:r>
            <a:r>
              <a:rPr lang="fr-FR" b="1" spc="-150" dirty="0">
                <a:latin typeface="Arial" pitchFamily="34" charset="0"/>
                <a:ea typeface="ヒラギノ角ゴ Pro W3" charset="-128"/>
                <a:cs typeface="Arial" pitchFamily="34" charset="0"/>
              </a:rPr>
              <a:t> contribution</a:t>
            </a:r>
          </a:p>
        </p:txBody>
      </p:sp>
      <p:sp>
        <p:nvSpPr>
          <p:cNvPr id="40978" name="Rectangle 18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8520996" y="1747963"/>
            <a:ext cx="2724887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Coverage of small lakes and reservoirs from 250 m x 250 m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en-US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en-US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Coverage of all rivers wider than 100 m (50 m target)</a:t>
            </a:r>
            <a:endParaRPr lang="fr-FR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79" name="Rectangle 19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8631312" y="4322888"/>
            <a:ext cx="249470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Application to </a:t>
            </a:r>
            <a:r>
              <a:rPr lang="en-US" sz="140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submesoscale</a:t>
            </a: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  (&lt; 300 km)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Better accuracy and mitigation of perturbations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Best resolution (to be confirmed)</a:t>
            </a:r>
            <a:endParaRPr lang="fr-FR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80" name="Rectangle 20"/>
          <p:cNvSpPr>
            <a:spLocks noChangeArrowheads="1"/>
          </p:cNvSpPr>
          <p:nvPr>
            <p:custDataLst>
              <p:tags r:id="rId18"/>
            </p:custDataLst>
          </p:nvPr>
        </p:nvSpPr>
        <p:spPr bwMode="gray">
          <a:xfrm>
            <a:off x="8537510" y="3459288"/>
            <a:ext cx="265922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Possibility to visualize the coasts for the first time thanks to a better resolution</a:t>
            </a: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81" name="Rectangle 21"/>
          <p:cNvSpPr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3879623" y="2642519"/>
            <a:ext cx="4553796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 </a:t>
            </a:r>
            <a:r>
              <a:rPr lang="en-US" sz="1400" dirty="0">
                <a:ea typeface="ヒラギノ角ゴ Pro W3"/>
                <a:cs typeface="ヒラギノ角ゴ Pro W3"/>
              </a:rPr>
              <a:t>Monitoring of water level and variations in large rivers</a:t>
            </a:r>
            <a:br>
              <a:rPr lang="en-US" sz="1400" dirty="0">
                <a:ea typeface="ヒラギノ角ゴ Pro W3"/>
                <a:cs typeface="ヒラギノ角ゴ Pro W3"/>
              </a:rPr>
            </a:br>
            <a:r>
              <a:rPr lang="en-US" sz="1400" dirty="0">
                <a:ea typeface="ヒラギノ角ゴ Pro W3"/>
                <a:cs typeface="ヒラギノ角ゴ Pro W3"/>
              </a:rPr>
              <a:t>ex: Amazon floods seen by </a:t>
            </a:r>
            <a:r>
              <a:rPr lang="en-US" sz="1400" dirty="0" err="1">
                <a:ea typeface="ヒラギノ角ゴ Pro W3"/>
                <a:cs typeface="ヒラギノ角ゴ Pro W3"/>
              </a:rPr>
              <a:t>Topex</a:t>
            </a:r>
            <a:r>
              <a:rPr lang="en-US" sz="1400" dirty="0">
                <a:ea typeface="ヒラギノ角ゴ Pro W3"/>
                <a:cs typeface="ヒラギノ角ゴ Pro W3"/>
              </a:rPr>
              <a:t>/Poseidon</a:t>
            </a:r>
            <a:endParaRPr lang="fr-FR" sz="1400" dirty="0">
              <a:ea typeface="ヒラギノ角ゴ Pro W3"/>
              <a:cs typeface="ヒラギノ角ゴ Pro W3"/>
            </a:endParaRPr>
          </a:p>
        </p:txBody>
      </p:sp>
      <p:sp>
        <p:nvSpPr>
          <p:cNvPr id="40982" name="Rectangle 22"/>
          <p:cNvSpPr>
            <a:spLocks noChangeArrowheads="1"/>
          </p:cNvSpPr>
          <p:nvPr>
            <p:custDataLst>
              <p:tags r:id="rId20"/>
            </p:custDataLst>
          </p:nvPr>
        </p:nvSpPr>
        <p:spPr bwMode="gray">
          <a:xfrm>
            <a:off x="3873272" y="4345907"/>
            <a:ext cx="4542012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Measurement of Gulf Stream velocity fields by Envisat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Hurricane Isabel Tracking by Jason-1 and Envisat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Southern swell measurements (~ten meters) by Jason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Search and rescue tracking of boats by SAR (resolution according to speed / surface state)</a:t>
            </a:r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444272" y="4323681"/>
            <a:ext cx="10673026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endParaRPr lang="fr-FR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444272" y="3468018"/>
            <a:ext cx="10673026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endParaRPr lang="fr-FR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444272" y="2466306"/>
            <a:ext cx="10673026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endParaRPr lang="fr-FR"/>
          </a:p>
        </p:txBody>
      </p:sp>
      <p:sp>
        <p:nvSpPr>
          <p:cNvPr id="40986" name="AutoShape 26"/>
          <p:cNvSpPr>
            <a:spLocks noChangeArrowheads="1"/>
          </p:cNvSpPr>
          <p:nvPr/>
        </p:nvSpPr>
        <p:spPr bwMode="gray">
          <a:xfrm rot="5400000">
            <a:off x="7694525" y="5150138"/>
            <a:ext cx="1601788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87" name="AutoShape 27"/>
          <p:cNvSpPr>
            <a:spLocks noChangeArrowheads="1"/>
          </p:cNvSpPr>
          <p:nvPr/>
        </p:nvSpPr>
        <p:spPr bwMode="gray">
          <a:xfrm rot="5400000">
            <a:off x="8095369" y="2974469"/>
            <a:ext cx="800100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gray">
          <a:xfrm rot="5400000">
            <a:off x="8095369" y="2087057"/>
            <a:ext cx="800100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89" name="AutoShape 29"/>
          <p:cNvSpPr>
            <a:spLocks noChangeArrowheads="1"/>
          </p:cNvSpPr>
          <p:nvPr/>
        </p:nvSpPr>
        <p:spPr bwMode="gray">
          <a:xfrm rot="5400000">
            <a:off x="8095369" y="3861882"/>
            <a:ext cx="800100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91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The </a:t>
            </a:r>
            <a:r>
              <a:rPr lang="fr-FR" dirty="0" err="1"/>
              <a:t>Swot</a:t>
            </a:r>
            <a:r>
              <a:rPr lang="fr-FR" dirty="0"/>
              <a:t> mission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2" descr="ocean"/>
          <p:cNvSpPr>
            <a:spLocks noChangeArrowheads="1"/>
          </p:cNvSpPr>
          <p:nvPr/>
        </p:nvSpPr>
        <p:spPr bwMode="auto">
          <a:xfrm>
            <a:off x="6393954" y="1269357"/>
            <a:ext cx="3446462" cy="24384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dirty="0">
                <a:latin typeface="Calibri" pitchFamily="34" charset="0"/>
                <a:ea typeface="ヒラギノ角ゴ Pro W3"/>
                <a:cs typeface="ヒラギノ角ゴ Pro W3"/>
              </a:rPr>
              <a:t>oceanography</a:t>
            </a:r>
          </a:p>
        </p:txBody>
      </p:sp>
      <p:sp>
        <p:nvSpPr>
          <p:cNvPr id="252931" name="Rectangle 9"/>
          <p:cNvSpPr>
            <a:spLocks noChangeArrowheads="1"/>
          </p:cNvSpPr>
          <p:nvPr/>
        </p:nvSpPr>
        <p:spPr bwMode="auto">
          <a:xfrm rot="-5400000">
            <a:off x="1247279" y="2499670"/>
            <a:ext cx="2133600" cy="282575"/>
          </a:xfrm>
          <a:prstGeom prst="rect">
            <a:avLst/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  <a:ea typeface="ヒラギノ角ゴ Pro W3"/>
                <a:cs typeface="ヒラギノ角ゴ Pro W3"/>
              </a:rPr>
              <a:t>Collected data</a:t>
            </a:r>
          </a:p>
        </p:txBody>
      </p:sp>
      <p:sp>
        <p:nvSpPr>
          <p:cNvPr id="252932" name="Rectangle 10"/>
          <p:cNvSpPr>
            <a:spLocks noChangeArrowheads="1"/>
          </p:cNvSpPr>
          <p:nvPr/>
        </p:nvSpPr>
        <p:spPr bwMode="auto">
          <a:xfrm rot="-5400000">
            <a:off x="1242518" y="5219848"/>
            <a:ext cx="2422524" cy="280989"/>
          </a:xfrm>
          <a:prstGeom prst="rect">
            <a:avLst/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  <a:ea typeface="ヒラギノ角ゴ Pro W3"/>
                <a:cs typeface="ヒラギノ角ゴ Pro W3"/>
              </a:rPr>
              <a:t>Possible applications</a:t>
            </a:r>
          </a:p>
        </p:txBody>
      </p:sp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2596165" y="1268760"/>
            <a:ext cx="3446098" cy="2438400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hydrology</a:t>
            </a:r>
          </a:p>
        </p:txBody>
      </p:sp>
      <p:sp>
        <p:nvSpPr>
          <p:cNvPr id="252936" name="Rectangle 16"/>
          <p:cNvSpPr>
            <a:spLocks noChangeArrowheads="1"/>
          </p:cNvSpPr>
          <p:nvPr/>
        </p:nvSpPr>
        <p:spPr bwMode="auto">
          <a:xfrm>
            <a:off x="2595067" y="1955157"/>
            <a:ext cx="34464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Quantity of water stored in lakes, rivers, reservoirs and other wetlands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Change in stored water quantities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Estimation of </a:t>
            </a:r>
            <a:r>
              <a:rPr lang="en-US" sz="140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the discharge </a:t>
            </a: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of large rivers</a:t>
            </a:r>
            <a:endParaRPr lang="fr-FR" sz="1400" dirty="0">
              <a:solidFill>
                <a:schemeClr val="bg1"/>
              </a:solidFill>
              <a:latin typeface="Calibri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52937" name="Rectangle 17"/>
          <p:cNvSpPr>
            <a:spLocks noChangeArrowheads="1"/>
          </p:cNvSpPr>
          <p:nvPr/>
        </p:nvSpPr>
        <p:spPr bwMode="auto">
          <a:xfrm>
            <a:off x="2595067" y="4149081"/>
            <a:ext cx="3446463" cy="24225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Water sharing management (international &amp; interregional)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Better modelling of floods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Freshwater management for urban, industrial and agricultural consumption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Management of hydroelectric production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Preventing the spread of epidemics, 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Estuary management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Help to inland navigation</a:t>
            </a:r>
            <a:endParaRPr lang="fr-FR" sz="1400" dirty="0">
              <a:solidFill>
                <a:srgbClr val="000000"/>
              </a:solidFill>
              <a:latin typeface="Calibri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52938" name="AutoShape 20"/>
          <p:cNvSpPr>
            <a:spLocks noChangeArrowheads="1"/>
          </p:cNvSpPr>
          <p:nvPr/>
        </p:nvSpPr>
        <p:spPr bwMode="auto">
          <a:xfrm flipV="1">
            <a:off x="2594275" y="3717032"/>
            <a:ext cx="3447255" cy="53340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rot="10800000" anchor="b"/>
          <a:lstStyle/>
          <a:p>
            <a:pPr algn="ctr"/>
            <a:r>
              <a:rPr lang="en-US">
                <a:latin typeface="Calibri" pitchFamily="34" charset="0"/>
                <a:ea typeface="ヒラギノ角ゴ Pro W3"/>
                <a:cs typeface="ヒラギノ角ゴ Pro W3"/>
              </a:rPr>
              <a:t>enable </a:t>
            </a:r>
            <a:r>
              <a:rPr lang="en-US" dirty="0">
                <a:latin typeface="Calibri" pitchFamily="34" charset="0"/>
                <a:ea typeface="ヒラギノ角ゴ Pro W3"/>
                <a:cs typeface="ヒラギノ角ゴ Pro W3"/>
              </a:rPr>
              <a:t>…</a:t>
            </a:r>
          </a:p>
        </p:txBody>
      </p:sp>
      <p:sp>
        <p:nvSpPr>
          <p:cNvPr id="252939" name="Rectangle 21"/>
          <p:cNvSpPr>
            <a:spLocks noChangeArrowheads="1"/>
          </p:cNvSpPr>
          <p:nvPr/>
        </p:nvSpPr>
        <p:spPr bwMode="auto">
          <a:xfrm>
            <a:off x="6393954" y="1794820"/>
            <a:ext cx="34464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Coastal currents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Representation of marine eddies at mesoscale scale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High resolution global ocean altimetry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Ocean Bathymetry</a:t>
            </a:r>
          </a:p>
        </p:txBody>
      </p:sp>
      <p:sp>
        <p:nvSpPr>
          <p:cNvPr id="252940" name="Rectangle 23"/>
          <p:cNvSpPr>
            <a:spLocks noChangeArrowheads="1"/>
          </p:cNvSpPr>
          <p:nvPr/>
        </p:nvSpPr>
        <p:spPr bwMode="auto">
          <a:xfrm>
            <a:off x="6393954" y="4149081"/>
            <a:ext cx="3446462" cy="242252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+mj-lt"/>
              <a:buAutoNum type="arabicPeriod" startAt="8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More accurate weather and climate forecasts</a:t>
            </a:r>
          </a:p>
          <a:p>
            <a:pPr marL="342900" indent="-342900">
              <a:buFontTx/>
              <a:buAutoNum type="arabicPeriod" startAt="8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Help to navigation and rescue operations at sea</a:t>
            </a:r>
          </a:p>
          <a:p>
            <a:pPr marL="342900" indent="-342900">
              <a:buFontTx/>
              <a:buAutoNum type="arabicPeriod" startAt="8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Assistance to fishermen </a:t>
            </a:r>
          </a:p>
          <a:p>
            <a:pPr marL="342900" indent="-342900">
              <a:buFontTx/>
              <a:buAutoNum type="arabicPeriod" startAt="8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Assistance to oil platforms</a:t>
            </a:r>
            <a:endParaRPr lang="fr-FR" sz="1400" dirty="0">
              <a:solidFill>
                <a:srgbClr val="000000"/>
              </a:solidFill>
              <a:latin typeface="Calibri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52941" name="AutoShape 20"/>
          <p:cNvSpPr>
            <a:spLocks noChangeArrowheads="1"/>
          </p:cNvSpPr>
          <p:nvPr/>
        </p:nvSpPr>
        <p:spPr bwMode="auto">
          <a:xfrm flipV="1">
            <a:off x="6393952" y="3717032"/>
            <a:ext cx="3446463" cy="53340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rot="10800000" anchor="b"/>
          <a:lstStyle/>
          <a:p>
            <a:pPr algn="ctr"/>
            <a:r>
              <a:rPr lang="en-US" dirty="0">
                <a:latin typeface="Calibri" pitchFamily="34" charset="0"/>
                <a:ea typeface="ヒラギノ角ゴ Pro W3"/>
                <a:cs typeface="ヒラギノ角ゴ Pro W3"/>
              </a:rPr>
              <a:t>enable…</a:t>
            </a:r>
          </a:p>
        </p:txBody>
      </p:sp>
      <p:sp>
        <p:nvSpPr>
          <p:cNvPr id="252945" name="Titre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The </a:t>
            </a:r>
            <a:r>
              <a:rPr lang="fr-FR" dirty="0" err="1"/>
              <a:t>Swot</a:t>
            </a:r>
            <a:r>
              <a:rPr lang="fr-FR"/>
              <a:t> mission	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2999656" y="908720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Overview of Swot potential application fields</a:t>
            </a:r>
          </a:p>
        </p:txBody>
      </p:sp>
    </p:spTree>
    <p:extLst>
      <p:ext uri="{BB962C8B-B14F-4D97-AF65-F5344CB8AC3E}">
        <p14:creationId xmlns:p14="http://schemas.microsoft.com/office/powerpoint/2010/main" val="37358173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IF3BYpPUq9HZPwmBSwI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8qh8zoKg0yX.0pfbBu6C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_L7DcaPEGmK5zXU.Dlv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8qh8zoKg0yX.0pfbBu6C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z1Z2.cIbUqsJkFaSo1pi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Q.GfNDiEiyVxcOj_DEn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IF3BYpPUq9HZPwmBSwI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zptzw6.QEegDCTmNNBQZ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heme/theme1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710</Words>
  <Application>Microsoft Office PowerPoint</Application>
  <PresentationFormat>Grand écran</PresentationFormat>
  <Paragraphs>94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ヒラギノ角ゴ Pro W3</vt:lpstr>
      <vt:lpstr>2_Thème Office</vt:lpstr>
      <vt:lpstr>Swot in a nutshell</vt:lpstr>
      <vt:lpstr>The Swot mission </vt:lpstr>
      <vt:lpstr>Swot for hydrology </vt:lpstr>
      <vt:lpstr>The Swot mission </vt:lpstr>
      <vt:lpstr>The Swot mission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Rosmorduc Vinca</dc:creator>
  <cp:lastModifiedBy>Rosmorduc Vinca</cp:lastModifiedBy>
  <cp:revision>16</cp:revision>
  <dcterms:created xsi:type="dcterms:W3CDTF">2019-06-25T07:58:22Z</dcterms:created>
  <dcterms:modified xsi:type="dcterms:W3CDTF">2024-01-26T15:05:06Z</dcterms:modified>
</cp:coreProperties>
</file>