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758" r:id="rId2"/>
    <p:sldId id="756" r:id="rId3"/>
    <p:sldId id="757" r:id="rId4"/>
    <p:sldId id="330" r:id="rId5"/>
    <p:sldId id="33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82565" autoAdjust="0"/>
  </p:normalViewPr>
  <p:slideViewPr>
    <p:cSldViewPr snapToGrid="0">
      <p:cViewPr varScale="1">
        <p:scale>
          <a:sx n="88" d="100"/>
          <a:sy n="88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B808-6E84-415B-B437-79788C7365CE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81823-C32F-45E3-8D89-0996095120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08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</a:t>
            </a:r>
            <a:r>
              <a:rPr lang="fr-FR" sz="1200" dirty="0" err="1"/>
              <a:t>Swot</a:t>
            </a:r>
            <a:r>
              <a:rPr lang="fr-FR" sz="1200" dirty="0"/>
              <a:t> en quelques mots” conçue par </a:t>
            </a:r>
            <a:r>
              <a:rPr lang="fr-FR" sz="1200" dirty="0" err="1"/>
              <a:t>Cnes</a:t>
            </a:r>
            <a:r>
              <a:rPr lang="fr-FR" sz="1200" dirty="0"/>
              <a:t>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81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</a:t>
            </a:r>
            <a:r>
              <a:rPr lang="fr-FR" sz="1200" dirty="0" err="1"/>
              <a:t>Swot</a:t>
            </a:r>
            <a:r>
              <a:rPr lang="fr-FR" sz="1200" dirty="0"/>
              <a:t> en quelques mots” conçue par </a:t>
            </a:r>
            <a:r>
              <a:rPr lang="fr-FR" sz="1200" dirty="0" err="1"/>
              <a:t>Cnes</a:t>
            </a:r>
            <a:r>
              <a:rPr lang="fr-FR" sz="1200" dirty="0"/>
              <a:t>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946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</a:t>
            </a:r>
            <a:r>
              <a:rPr lang="fr-FR" sz="1200" dirty="0" err="1"/>
              <a:t>Swot</a:t>
            </a:r>
            <a:r>
              <a:rPr lang="fr-FR" sz="1200" dirty="0"/>
              <a:t> en quelques mots” conçue par </a:t>
            </a:r>
            <a:r>
              <a:rPr lang="fr-FR" sz="1200" dirty="0" err="1"/>
              <a:t>Cnes</a:t>
            </a:r>
            <a:r>
              <a:rPr lang="fr-FR" sz="1200" dirty="0"/>
              <a:t>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5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5650"/>
            <a:ext cx="6869112" cy="3865563"/>
          </a:xfrm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872038"/>
            <a:ext cx="5187950" cy="4621212"/>
          </a:xfrm>
          <a:noFill/>
          <a:ln/>
        </p:spPr>
        <p:txBody>
          <a:bodyPr lIns="95811" tIns="47905" rIns="95811" bIns="4790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</a:t>
            </a:r>
            <a:r>
              <a:rPr lang="fr-FR" sz="1200" dirty="0" err="1"/>
              <a:t>Swot</a:t>
            </a:r>
            <a:r>
              <a:rPr lang="fr-FR" sz="1200" dirty="0"/>
              <a:t> en quelques mots” conçue par </a:t>
            </a:r>
            <a:r>
              <a:rPr lang="fr-FR" sz="1200" dirty="0" err="1"/>
              <a:t>Cnes</a:t>
            </a:r>
            <a:r>
              <a:rPr lang="fr-FR" sz="1200" dirty="0"/>
              <a:t>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DEA99AB6-B7FE-49E6-B0F0-1D60245D1A64}" type="slidenum">
              <a:rPr lang="en-US" sz="1300" b="0">
                <a:ea typeface="ヒラギノ角ゴ Pro W3"/>
                <a:cs typeface="ヒラギノ角ゴ Pro W3"/>
              </a:rPr>
              <a:pPr algn="r"/>
              <a:t>5</a:t>
            </a:fld>
            <a:endParaRPr lang="en-US" sz="1300" b="0">
              <a:ea typeface="ヒラギノ角ゴ Pro W3"/>
              <a:cs typeface="ヒラギノ角ゴ Pro W3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200" b="1" dirty="0"/>
              <a:t>Une analyse multi-sources, basée entre autres sur les travaux préalables du Cnes, a permis d'identifier une vingtaine de domaines d'applications potentiellement impactés par Swot. Parmi les applications identifiées et en accord avec le Cnes, 5 d'entre elles ont été plus particulièrement développées, du fait de leur potentiel de taille et d'un contexte favorable à l'émergence d'acteurs français : </a:t>
            </a:r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3 applications « océaniques et côtières », utilisant principalement les modèles océaniques existants, mais étendant la mesure à des zones ou des résolutions jusqu'alors inaccessibles : </a:t>
            </a:r>
          </a:p>
          <a:p>
            <a:r>
              <a:rPr lang="fr-FR" sz="1200" dirty="0"/>
              <a:t>- 2 - </a:t>
            </a:r>
            <a:r>
              <a:rPr lang="fr-FR" sz="1200" b="1" dirty="0"/>
              <a:t>Etude économique sur Swot </a:t>
            </a:r>
            <a:endParaRPr lang="fr-FR" sz="1200" dirty="0"/>
          </a:p>
          <a:p>
            <a:r>
              <a:rPr lang="fr-FR" sz="1200" u="sng" dirty="0"/>
              <a:t>Optimisation des routes maritimes </a:t>
            </a:r>
            <a:r>
              <a:rPr lang="fr-FR" sz="1200" dirty="0"/>
              <a:t>: service d'optimisation des routes de navires basé sur la prévision des courants et des tourbillons ; </a:t>
            </a:r>
          </a:p>
          <a:p>
            <a:endParaRPr lang="fr-FR" sz="1200" dirty="0"/>
          </a:p>
          <a:p>
            <a:r>
              <a:rPr lang="fr-FR" sz="1200" u="sng" dirty="0"/>
              <a:t>Prévisions de courants pour l'offshore pétro-gazier </a:t>
            </a:r>
            <a:r>
              <a:rPr lang="fr-FR" sz="1200" dirty="0"/>
              <a:t>: amélioration de la fiabilité des prévisions océaniques pour optimiser le forage des puits et l'exploitation (gestion des flottes de plateformes mobiles et prévision des événements affectant les opérations) ; </a:t>
            </a:r>
          </a:p>
          <a:p>
            <a:endParaRPr lang="fr-FR" sz="1200" dirty="0"/>
          </a:p>
          <a:p>
            <a:r>
              <a:rPr lang="fr-FR" sz="1200" u="sng" dirty="0"/>
              <a:t>Gestion des zones de pêches </a:t>
            </a:r>
            <a:r>
              <a:rPr lang="fr-FR" sz="1200" dirty="0"/>
              <a:t>: service de gestion des ressources halieutiques basé sur l'identification des zones fortement poissonneuses qui surgissent à la convergence des tourbillons ; </a:t>
            </a:r>
          </a:p>
          <a:p>
            <a:endParaRPr lang="fr-FR" sz="1200" dirty="0"/>
          </a:p>
          <a:p>
            <a:r>
              <a:rPr lang="fr-FR" sz="1200" dirty="0"/>
              <a:t>2 applications « terrestres » se basant sur les capacités uniques de Swot à mesurer les hauteurs d'eau des réservoirs, des lacs et des rivières larges : </a:t>
            </a:r>
          </a:p>
          <a:p>
            <a:r>
              <a:rPr lang="fr-FR" sz="1200" u="sng" dirty="0"/>
              <a:t>Gestion de l'eau </a:t>
            </a:r>
            <a:r>
              <a:rPr lang="fr-FR" sz="1200" dirty="0"/>
              <a:t>et </a:t>
            </a:r>
            <a:r>
              <a:rPr lang="fr-FR" sz="1200" u="sng" dirty="0"/>
              <a:t>hydroélectricité </a:t>
            </a:r>
            <a:r>
              <a:rPr lang="fr-FR" sz="1200" dirty="0"/>
              <a:t>: applications basées d'une part sur un service de mesure régulière des niveaux d'eau en substitution à des capteurs in-situ, d'autres part à des services de modélisation des écoulements dans une perspective prédictive. </a:t>
            </a: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  <a:p>
            <a:endParaRPr lang="fr-FR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</a:t>
            </a:r>
            <a:r>
              <a:rPr lang="fr-FR" sz="1200" dirty="0" err="1"/>
              <a:t>Swot</a:t>
            </a:r>
            <a:r>
              <a:rPr lang="fr-FR" sz="1200" dirty="0"/>
              <a:t> en quelques mots” conçue par </a:t>
            </a:r>
            <a:r>
              <a:rPr lang="fr-FR" sz="1200" dirty="0" err="1"/>
              <a:t>Cnes</a:t>
            </a:r>
            <a:r>
              <a:rPr lang="fr-FR" sz="1200" dirty="0"/>
              <a:t>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35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1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59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14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355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53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48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5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6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769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EB592-5DD9-4517-896B-7457EB99C3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Swot</a:t>
            </a:r>
            <a:r>
              <a:rPr lang="fr-FR" dirty="0"/>
              <a:t> en quelques mots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F206FD-C6C6-47D9-8D0F-18E0C7AAD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90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9269" y="0"/>
            <a:ext cx="11893191" cy="759619"/>
          </a:xfrm>
        </p:spPr>
        <p:txBody>
          <a:bodyPr/>
          <a:lstStyle/>
          <a:p>
            <a:r>
              <a:rPr lang="fr-FR" dirty="0"/>
              <a:t>La mission </a:t>
            </a:r>
            <a:r>
              <a:rPr lang="fr-FR" dirty="0" err="1"/>
              <a:t>Swot</a:t>
            </a:r>
            <a:r>
              <a:rPr lang="fr-FR" dirty="0"/>
              <a:t>	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6168008" y="1124743"/>
            <a:ext cx="5603782" cy="56306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fr-FR" sz="2400" b="1" dirty="0"/>
              <a:t>Une coopération Nasa (USA) / </a:t>
            </a:r>
            <a:r>
              <a:rPr lang="fr-FR" sz="2400" b="1" dirty="0" err="1"/>
              <a:t>Cnes</a:t>
            </a:r>
            <a:r>
              <a:rPr lang="fr-FR" sz="2400" b="1" dirty="0"/>
              <a:t> (France) / CSA (Canada) / UKSA (UK)</a:t>
            </a:r>
          </a:p>
          <a:p>
            <a:endParaRPr lang="fr-FR" sz="2400" b="1" dirty="0"/>
          </a:p>
          <a:p>
            <a:r>
              <a:rPr lang="fr-FR" sz="2400" b="1" dirty="0"/>
              <a:t>Un nouveau concept technique, l'altimétrie interférométrique à large fauchée (</a:t>
            </a:r>
            <a:r>
              <a:rPr lang="fr-FR" sz="2400" b="1" dirty="0" err="1"/>
              <a:t>KaRIn</a:t>
            </a:r>
            <a:r>
              <a:rPr lang="fr-FR" sz="2400" b="1" dirty="0"/>
              <a:t>)</a:t>
            </a:r>
          </a:p>
          <a:p>
            <a:pPr lvl="1"/>
            <a:r>
              <a:rPr lang="fr-FR" dirty="0"/>
              <a:t>une image bidimensionnelle</a:t>
            </a:r>
          </a:p>
          <a:p>
            <a:pPr lvl="1"/>
            <a:r>
              <a:rPr lang="fr-FR" dirty="0"/>
              <a:t>Fauchée 2 x 50 km</a:t>
            </a:r>
          </a:p>
          <a:p>
            <a:pPr lvl="1"/>
            <a:r>
              <a:rPr lang="fr-FR" dirty="0"/>
              <a:t>Mesure radar (tous temps + jour/nuit)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fr-FR" sz="2400" b="1" dirty="0"/>
              <a:t>Données</a:t>
            </a:r>
          </a:p>
          <a:p>
            <a:pPr lvl="1"/>
            <a:r>
              <a:rPr lang="fr-FR" dirty="0"/>
              <a:t>Mesures « directes » : Hauteur d’eau, Pente, Largeur</a:t>
            </a:r>
          </a:p>
          <a:p>
            <a:pPr lvl="1"/>
            <a:r>
              <a:rPr lang="fr-FR" i="1" dirty="0"/>
              <a:t>Mesures indirectes : Débit, </a:t>
            </a:r>
            <a:r>
              <a:rPr lang="fr-FR" i="1" dirty="0">
                <a:cs typeface="Arial" charset="0"/>
              </a:rPr>
              <a:t>Vitesse et amplitude des marées</a:t>
            </a:r>
            <a:r>
              <a:rPr lang="fr-FR" i="1" dirty="0"/>
              <a:t>, Amplitude des vagues, Vitesse des courants…</a:t>
            </a:r>
            <a:endParaRPr lang="fr-FR" i="1" dirty="0">
              <a:cs typeface="Arial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A61F7B0-EC48-447D-852C-AEF8C3C50C76}"/>
              </a:ext>
            </a:extLst>
          </p:cNvPr>
          <p:cNvGrpSpPr/>
          <p:nvPr/>
        </p:nvGrpSpPr>
        <p:grpSpPr>
          <a:xfrm>
            <a:off x="15081" y="759619"/>
            <a:ext cx="6063504" cy="6127074"/>
            <a:chOff x="15081" y="759619"/>
            <a:chExt cx="6063504" cy="6127074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D355A00E-1CC4-4D62-8450-6D558ABF0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5081" y="759619"/>
              <a:ext cx="6063504" cy="6127074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2951A7AE-C880-4416-AE07-7789AB096C66}"/>
                </a:ext>
              </a:extLst>
            </p:cNvPr>
            <p:cNvSpPr txBox="1"/>
            <p:nvPr/>
          </p:nvSpPr>
          <p:spPr>
            <a:xfrm>
              <a:off x="119270" y="654672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19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6570F6-BF97-46B8-AE99-7370D07B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" y="72322"/>
            <a:ext cx="11704842" cy="681038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Swot</a:t>
            </a:r>
            <a:r>
              <a:rPr lang="fr-FR" dirty="0"/>
              <a:t> pour l’hydrologie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476FF-1EB0-4A6F-A7ED-B5D866D2C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76425"/>
            <a:ext cx="5181600" cy="5191443"/>
          </a:xfrm>
        </p:spPr>
        <p:txBody>
          <a:bodyPr/>
          <a:lstStyle/>
          <a:p>
            <a:r>
              <a:rPr lang="fr-FR" dirty="0"/>
              <a:t>Les mesures du satellite: </a:t>
            </a:r>
          </a:p>
          <a:p>
            <a:pPr lvl="1"/>
            <a:r>
              <a:rPr lang="fr-FR" dirty="0"/>
              <a:t>Hauteur d’eau (en 2D), </a:t>
            </a:r>
          </a:p>
          <a:p>
            <a:pPr lvl="1"/>
            <a:r>
              <a:rPr lang="fr-FR" dirty="0"/>
              <a:t>Largeur, </a:t>
            </a:r>
          </a:p>
          <a:p>
            <a:pPr lvl="1"/>
            <a:r>
              <a:rPr lang="fr-FR" dirty="0"/>
              <a:t>Pente</a:t>
            </a:r>
          </a:p>
          <a:p>
            <a:r>
              <a:rPr lang="fr-FR" dirty="0"/>
              <a:t>Grandeur déduite : le débit</a:t>
            </a:r>
          </a:p>
        </p:txBody>
      </p:sp>
      <p:pic>
        <p:nvPicPr>
          <p:cNvPr id="6" name="Espace réservé du contenu 5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3F332217-4209-43E9-8EAE-41B0A5BFC9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1680" y="48292"/>
            <a:ext cx="6299200" cy="599538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5BC21AB-30EC-4BCE-8C90-5982497F19EE}"/>
              </a:ext>
            </a:extLst>
          </p:cNvPr>
          <p:cNvSpPr txBox="1"/>
          <p:nvPr/>
        </p:nvSpPr>
        <p:spPr>
          <a:xfrm>
            <a:off x="9076448" y="5329520"/>
            <a:ext cx="2635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Cours d’eau observés et </a:t>
            </a:r>
            <a:br>
              <a:rPr lang="fr-FR" i="1" dirty="0"/>
            </a:br>
            <a:r>
              <a:rPr lang="fr-FR" i="1" dirty="0"/>
              <a:t>nombre de revisite en 21 j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20C1AD9-0BE4-422B-BE75-66F869D66BC1}"/>
              </a:ext>
            </a:extLst>
          </p:cNvPr>
          <p:cNvSpPr txBox="1"/>
          <p:nvPr/>
        </p:nvSpPr>
        <p:spPr>
          <a:xfrm>
            <a:off x="-1" y="5625575"/>
            <a:ext cx="6902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Altimétrie classique vs </a:t>
            </a:r>
            <a:r>
              <a:rPr lang="fr-FR" i="1" dirty="0" err="1"/>
              <a:t>Swot</a:t>
            </a:r>
            <a:r>
              <a:rPr lang="fr-FR" i="1" dirty="0"/>
              <a:t> autour de la mer Morte (à gauche, altimétrie classique les mesures sont uniquement sous les traits colorés; à droite avec </a:t>
            </a:r>
            <a:r>
              <a:rPr lang="fr-FR" i="1" dirty="0" err="1"/>
              <a:t>Swot</a:t>
            </a:r>
            <a:r>
              <a:rPr lang="fr-FR" i="1" dirty="0"/>
              <a:t>, les mesures couvrent toutes les zones blanches)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4E1AA7-DAF3-497F-A773-1B5C4FE738F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713" y="3001543"/>
            <a:ext cx="2423673" cy="263867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1F08E07-002E-49F0-ADB2-14E041A86B1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0079" y="3001543"/>
            <a:ext cx="2403888" cy="26171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1FC16C6-89CF-4C94-A24F-59E392685C09}"/>
              </a:ext>
            </a:extLst>
          </p:cNvPr>
          <p:cNvSpPr txBox="1"/>
          <p:nvPr/>
        </p:nvSpPr>
        <p:spPr>
          <a:xfrm>
            <a:off x="6637986" y="5175631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© </a:t>
            </a:r>
            <a:r>
              <a:rPr lang="fr-FR" sz="1400" dirty="0" err="1">
                <a:solidFill>
                  <a:schemeClr val="bg2">
                    <a:lumMod val="75000"/>
                  </a:schemeClr>
                </a:solidFill>
              </a:rPr>
              <a:t>Cnes</a:t>
            </a:r>
            <a:endParaRPr lang="fr-FR" sz="1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324" y="1461885"/>
            <a:ext cx="11144250" cy="2552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0962" name="Rectangle 32"/>
          <p:cNvSpPr>
            <a:spLocks noChangeArrowheads="1"/>
          </p:cNvSpPr>
          <p:nvPr/>
        </p:nvSpPr>
        <p:spPr bwMode="auto">
          <a:xfrm>
            <a:off x="8568349" y="945154"/>
            <a:ext cx="2706518" cy="4908550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pPr eaLnBrk="0" hangingPunct="0"/>
            <a:endParaRPr lang="fr-FR" sz="2400">
              <a:ea typeface="ヒラギノ角ゴ Pro W3"/>
              <a:cs typeface="ヒラギノ角ゴ Pro W3"/>
            </a:endParaRPr>
          </a:p>
        </p:txBody>
      </p:sp>
      <p:sp>
        <p:nvSpPr>
          <p:cNvPr id="40963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84499" y="2390573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fr-FR" sz="1400" b="1">
                <a:solidFill>
                  <a:schemeClr val="bg1"/>
                </a:solidFill>
                <a:ea typeface="ヒラギノ角ゴ Pro W3"/>
                <a:cs typeface="ヒラギノ角ゴ Pro W3"/>
              </a:rPr>
              <a:t>Fleuve</a:t>
            </a:r>
          </a:p>
        </p:txBody>
      </p:sp>
      <p:sp>
        <p:nvSpPr>
          <p:cNvPr id="40964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82910" y="3252586"/>
            <a:ext cx="145846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fr-FR" sz="1400" b="1">
                <a:solidFill>
                  <a:schemeClr val="bg1"/>
                </a:solidFill>
                <a:ea typeface="ヒラギノ角ゴ Pro W3"/>
                <a:cs typeface="ヒラギノ角ゴ Pro W3"/>
              </a:rPr>
              <a:t>Région côtière</a:t>
            </a:r>
          </a:p>
        </p:txBody>
      </p:sp>
      <p:sp>
        <p:nvSpPr>
          <p:cNvPr id="4096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82910" y="4081260"/>
            <a:ext cx="1466716" cy="15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fr-FR" sz="1400" b="1">
                <a:solidFill>
                  <a:schemeClr val="bg1"/>
                </a:solidFill>
                <a:ea typeface="ヒラギノ角ゴ Pro W3"/>
                <a:cs typeface="ヒラギノ角ゴ Pro W3"/>
              </a:rPr>
              <a:t>Océan</a:t>
            </a:r>
          </a:p>
        </p:txBody>
      </p:sp>
      <p:sp>
        <p:nvSpPr>
          <p:cNvPr id="4096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84499" y="1528561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fr-FR" sz="1400" b="1">
                <a:solidFill>
                  <a:schemeClr val="bg1"/>
                </a:solidFill>
                <a:ea typeface="ヒラギノ角ゴ Pro W3"/>
                <a:cs typeface="ヒラギノ角ゴ Pro W3"/>
              </a:rPr>
              <a:t>Lac / réservoirs</a:t>
            </a:r>
          </a:p>
        </p:txBody>
      </p:sp>
      <p:sp>
        <p:nvSpPr>
          <p:cNvPr id="130055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156134" y="722714"/>
            <a:ext cx="1935242" cy="73866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0000"/>
                </a:solidFill>
                <a:ea typeface="ヒラギノ角ゴ Pro W3" charset="-128"/>
              </a:rPr>
              <a:t>Mesures déductibles</a:t>
            </a:r>
            <a:r>
              <a:rPr lang="fr-FR" b="1" baseline="30000" dirty="0">
                <a:solidFill>
                  <a:srgbClr val="000000"/>
                </a:solidFill>
                <a:ea typeface="ヒラギノ角ゴ Pro W3" charset="-128"/>
              </a:rPr>
              <a:t>1</a:t>
            </a:r>
          </a:p>
        </p:txBody>
      </p:sp>
      <p:sp>
        <p:nvSpPr>
          <p:cNvPr id="40968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998066" y="1471410"/>
            <a:ext cx="20933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Hauteur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Volume d'eau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69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998066" y="2332627"/>
            <a:ext cx="2093310" cy="74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Hauteur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Pente de surface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Débit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0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998066" y="3173210"/>
            <a:ext cx="219269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Hauteur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Vitesse et amplitude des marées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1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998066" y="4036810"/>
            <a:ext cx="209331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Vitesse des courants</a:t>
            </a:r>
            <a:r>
              <a:rPr lang="fr-FR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</a:t>
            </a:r>
            <a:endParaRPr lang="fr-FR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Vitesse du vent</a:t>
            </a:r>
            <a:r>
              <a:rPr lang="fr-FR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</a:t>
            </a:r>
            <a:endParaRPr lang="fr-FR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Amplitude des vagues</a:t>
            </a:r>
            <a:endParaRPr lang="fr-FR" sz="16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Objets flottants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3006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929374" y="999713"/>
            <a:ext cx="346772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rgbClr val="000000"/>
                </a:solidFill>
                <a:ea typeface="ヒラギノ角ゴ Pro W3" charset="-128"/>
              </a:rPr>
              <a:t>Exemples d'applications actuelles</a:t>
            </a:r>
          </a:p>
        </p:txBody>
      </p:sp>
      <p:sp>
        <p:nvSpPr>
          <p:cNvPr id="40973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918257" y="1461885"/>
            <a:ext cx="4584681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Suivis des variations de quantité d'eau des grands lacs (quelques centaines de km</a:t>
            </a:r>
            <a:r>
              <a:rPr lang="fr-FR" sz="14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</a:t>
            </a: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)</a:t>
            </a:r>
          </a:p>
          <a:p>
            <a:pPr marL="569913" lvl="2" indent="-166688">
              <a:buClr>
                <a:schemeClr val="tx2"/>
              </a:buClr>
              <a:buFontTx/>
              <a:buChar char="–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ex : l'assèchement du Lac d'Aral par </a:t>
            </a:r>
            <a:r>
              <a:rPr lang="fr-FR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Topex</a:t>
            </a: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/Poséidon</a:t>
            </a:r>
          </a:p>
        </p:txBody>
      </p:sp>
      <p:sp>
        <p:nvSpPr>
          <p:cNvPr id="40974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3911910" y="4114598"/>
            <a:ext cx="3493906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</p:txBody>
      </p:sp>
      <p:sp>
        <p:nvSpPr>
          <p:cNvPr id="40975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911910" y="3173210"/>
            <a:ext cx="349390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Aucune possibilité actuellement</a:t>
            </a:r>
          </a:p>
        </p:txBody>
      </p:sp>
      <p:sp>
        <p:nvSpPr>
          <p:cNvPr id="40976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212141" y="6316259"/>
            <a:ext cx="10532061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fr-FR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1. En gras : les grandeurs mesurables directement par Swot. les autres s'obtiennent avec des modélisations / interpolations complétées éventuellement par d'autres mesures</a:t>
            </a:r>
          </a:p>
          <a:p>
            <a:pPr>
              <a:lnSpc>
                <a:spcPct val="90000"/>
              </a:lnSpc>
            </a:pPr>
            <a:r>
              <a:rPr lang="fr-FR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2. Déduite des mesures de la pente de la topographie dynamique de l'océan et des modélisations océanographiques</a:t>
            </a:r>
          </a:p>
          <a:p>
            <a:pPr>
              <a:lnSpc>
                <a:spcPct val="90000"/>
              </a:lnSpc>
            </a:pPr>
            <a:r>
              <a:rPr lang="fr-FR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3. Nécessitant un diffusiomètre</a:t>
            </a:r>
          </a:p>
        </p:txBody>
      </p:sp>
      <p:sp>
        <p:nvSpPr>
          <p:cNvPr id="130065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8684237" y="964503"/>
            <a:ext cx="238028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fr-FR" b="1" dirty="0">
                <a:latin typeface="Arial" pitchFamily="34" charset="0"/>
                <a:ea typeface="ヒラギノ角ゴ Pro W3" charset="-128"/>
                <a:cs typeface="Arial" pitchFamily="34" charset="0"/>
              </a:rPr>
              <a:t>L'apport de </a:t>
            </a:r>
            <a:r>
              <a:rPr lang="fr-FR" b="1" dirty="0" err="1">
                <a:latin typeface="Arial" pitchFamily="34" charset="0"/>
                <a:ea typeface="ヒラギノ角ゴ Pro W3" charset="-128"/>
                <a:cs typeface="Arial" pitchFamily="34" charset="0"/>
              </a:rPr>
              <a:t>Swot</a:t>
            </a:r>
            <a:endParaRPr lang="fr-FR" b="1" dirty="0">
              <a:latin typeface="Arial" pitchFamily="34" charset="0"/>
              <a:ea typeface="ヒラギノ角ゴ Pro W3" charset="-128"/>
              <a:cs typeface="Arial" pitchFamily="34" charset="0"/>
            </a:endParaRPr>
          </a:p>
        </p:txBody>
      </p:sp>
      <p:sp>
        <p:nvSpPr>
          <p:cNvPr id="40978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8559633" y="1438867"/>
            <a:ext cx="272488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Couverture des lacs et réservoirs plus petits  dès </a:t>
            </a:r>
            <a:b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</a:b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250 m x 250 m</a:t>
            </a:r>
            <a:endParaRPr lang="fr-FR" sz="1400" baseline="30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400" baseline="30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400" baseline="30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Couverture de tous les fleuves de largeur supérieur à 100 m (objectif de 50 m)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9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8669949" y="4013792"/>
            <a:ext cx="249470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Applications à la </a:t>
            </a:r>
            <a:r>
              <a:rPr lang="fr-FR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subméso</a:t>
            </a: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-échelle (&lt; 300 km)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Meilleure précision et atténuation des perturbations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Meilleure résolution (à confirmer)</a:t>
            </a:r>
          </a:p>
        </p:txBody>
      </p:sp>
      <p:sp>
        <p:nvSpPr>
          <p:cNvPr id="40980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8576147" y="3150192"/>
            <a:ext cx="26592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Possibilité de visualiser les côtes pour la première fois grâce à une meilleure résolution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81" name="Rectangle 21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3918260" y="2333423"/>
            <a:ext cx="4553796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Suivis de la hauteur d'eau et de leurs variations dans les grands fleuves</a:t>
            </a:r>
          </a:p>
          <a:p>
            <a:pPr marL="569913" lvl="2" indent="-166688">
              <a:buClr>
                <a:schemeClr val="tx2"/>
              </a:buClr>
              <a:buFontTx/>
              <a:buChar char="–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ex : les crues de l'Amazone par </a:t>
            </a:r>
            <a:r>
              <a:rPr lang="fr-FR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Topex</a:t>
            </a: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/Poséidon</a:t>
            </a:r>
          </a:p>
        </p:txBody>
      </p:sp>
      <p:sp>
        <p:nvSpPr>
          <p:cNvPr id="40982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3911909" y="4036811"/>
            <a:ext cx="4542012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Mesure des champs de vitesse du Gulf Stream par </a:t>
            </a:r>
            <a:r>
              <a:rPr lang="fr-FR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Envisat</a:t>
            </a: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Suivi de l'ouragan Isabel par Jason-1 et </a:t>
            </a:r>
            <a:r>
              <a:rPr lang="fr-FR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Envisat</a:t>
            </a: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Mesures des houles australes (dizaine de mètres) par Jason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fr-FR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Repérage de bateaux par les satellites SAR (résolution en fonction de la vitesse / état de l'eau)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482909" y="4014585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82909" y="3158922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482909" y="2315960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gray">
          <a:xfrm rot="5400000">
            <a:off x="7733162" y="4841042"/>
            <a:ext cx="1601788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gray">
          <a:xfrm rot="5400000">
            <a:off x="8134006" y="2665373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gray">
          <a:xfrm rot="5400000">
            <a:off x="8134006" y="1777961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9" name="AutoShape 29"/>
          <p:cNvSpPr>
            <a:spLocks noChangeArrowheads="1"/>
          </p:cNvSpPr>
          <p:nvPr/>
        </p:nvSpPr>
        <p:spPr bwMode="gray">
          <a:xfrm rot="5400000">
            <a:off x="8134006" y="3552786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91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mission </a:t>
            </a:r>
            <a:r>
              <a:rPr lang="fr-FR" dirty="0" err="1"/>
              <a:t>Swot</a:t>
            </a:r>
            <a:r>
              <a:rPr lang="fr-FR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2" descr="ocean"/>
          <p:cNvSpPr>
            <a:spLocks noChangeArrowheads="1"/>
          </p:cNvSpPr>
          <p:nvPr/>
        </p:nvSpPr>
        <p:spPr bwMode="auto">
          <a:xfrm>
            <a:off x="6393590" y="1268760"/>
            <a:ext cx="3446462" cy="2438400"/>
          </a:xfrm>
          <a:prstGeom prst="rect">
            <a:avLst/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fr-FR" dirty="0">
                <a:latin typeface="Calibri" pitchFamily="34" charset="0"/>
                <a:ea typeface="ヒラギノ角ゴ Pro W3"/>
                <a:cs typeface="ヒラギノ角ゴ Pro W3"/>
              </a:rPr>
              <a:t>océanographie</a:t>
            </a:r>
          </a:p>
        </p:txBody>
      </p:sp>
      <p:sp>
        <p:nvSpPr>
          <p:cNvPr id="252931" name="Rectangle 9"/>
          <p:cNvSpPr>
            <a:spLocks noChangeArrowheads="1"/>
          </p:cNvSpPr>
          <p:nvPr/>
        </p:nvSpPr>
        <p:spPr bwMode="auto">
          <a:xfrm rot="-5400000">
            <a:off x="1247279" y="2499670"/>
            <a:ext cx="2133600" cy="282575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 dirty="0">
                <a:latin typeface="Calibri" pitchFamily="34" charset="0"/>
                <a:ea typeface="ヒラギノ角ゴ Pro W3"/>
                <a:cs typeface="ヒラギノ角ゴ Pro W3"/>
              </a:rPr>
              <a:t>Donnés collectées</a:t>
            </a:r>
          </a:p>
        </p:txBody>
      </p:sp>
      <p:sp>
        <p:nvSpPr>
          <p:cNvPr id="252932" name="Rectangle 10"/>
          <p:cNvSpPr>
            <a:spLocks noChangeArrowheads="1"/>
          </p:cNvSpPr>
          <p:nvPr/>
        </p:nvSpPr>
        <p:spPr bwMode="auto">
          <a:xfrm rot="-5400000">
            <a:off x="1006325" y="5315548"/>
            <a:ext cx="2615512" cy="282575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600" dirty="0">
                <a:latin typeface="Calibri" pitchFamily="34" charset="0"/>
                <a:ea typeface="ヒラギノ角ゴ Pro W3"/>
                <a:cs typeface="ヒラギノ角ゴ Pro W3"/>
              </a:rPr>
              <a:t>Applications possibles</a:t>
            </a:r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2596165" y="1268760"/>
            <a:ext cx="3446098" cy="2438400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fr-FR" dirty="0">
                <a:latin typeface="Calibri" pitchFamily="34" charset="0"/>
              </a:rPr>
              <a:t>hydrologie</a:t>
            </a:r>
          </a:p>
        </p:txBody>
      </p:sp>
      <p:sp>
        <p:nvSpPr>
          <p:cNvPr id="252936" name="Rectangle 16"/>
          <p:cNvSpPr>
            <a:spLocks noChangeArrowheads="1"/>
          </p:cNvSpPr>
          <p:nvPr/>
        </p:nvSpPr>
        <p:spPr bwMode="auto">
          <a:xfrm>
            <a:off x="2595067" y="1955157"/>
            <a:ext cx="3446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fr-FR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Quantité d’eau retenue dans les lacs, rivières, réservoirs et autres zones humides</a:t>
            </a:r>
          </a:p>
          <a:p>
            <a:pPr marL="231775" indent="-231775">
              <a:buFontTx/>
              <a:buChar char="•"/>
            </a:pPr>
            <a:r>
              <a:rPr lang="fr-FR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Changement des quantités d’eau stockées</a:t>
            </a:r>
          </a:p>
          <a:p>
            <a:pPr marL="231775" indent="-231775">
              <a:buFontTx/>
              <a:buChar char="•"/>
            </a:pPr>
            <a:r>
              <a:rPr lang="fr-FR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Estimation de débit des grands fleuves / rivières</a:t>
            </a:r>
          </a:p>
        </p:txBody>
      </p:sp>
      <p:sp>
        <p:nvSpPr>
          <p:cNvPr id="252937" name="Rectangle 17"/>
          <p:cNvSpPr>
            <a:spLocks noChangeArrowheads="1"/>
          </p:cNvSpPr>
          <p:nvPr/>
        </p:nvSpPr>
        <p:spPr bwMode="auto">
          <a:xfrm>
            <a:off x="2595067" y="4149081"/>
            <a:ext cx="3446463" cy="261551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Gestion du partage des eaux (internationales &amp; interrégionales)</a:t>
            </a:r>
          </a:p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Meilleure modélisation des inondations</a:t>
            </a:r>
          </a:p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Gestion des eaux claires pour la consommation urbaine, industrielle et agricole</a:t>
            </a:r>
          </a:p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Gestion de la production hydroélectrique</a:t>
            </a:r>
          </a:p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Prévention de la propagation des épidémies,</a:t>
            </a:r>
          </a:p>
          <a:p>
            <a:pPr marL="342900" indent="-342900">
              <a:buFontTx/>
              <a:buAutoNum type="arabicPeriod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Gestion des estuaires</a:t>
            </a:r>
          </a:p>
          <a:p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7.     Aide à la navigation fluviale</a:t>
            </a:r>
          </a:p>
          <a:p>
            <a:pPr marL="342900" indent="-342900">
              <a:buFontTx/>
              <a:buAutoNum type="arabicPeriod"/>
            </a:pPr>
            <a:endParaRPr lang="fr-FR" sz="1400" dirty="0">
              <a:solidFill>
                <a:srgbClr val="000000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38" name="AutoShape 20"/>
          <p:cNvSpPr>
            <a:spLocks noChangeArrowheads="1"/>
          </p:cNvSpPr>
          <p:nvPr/>
        </p:nvSpPr>
        <p:spPr bwMode="auto">
          <a:xfrm flipV="1">
            <a:off x="2595067" y="3717032"/>
            <a:ext cx="3446098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fr-FR" dirty="0">
                <a:solidFill>
                  <a:srgbClr val="777777"/>
                </a:solidFill>
                <a:latin typeface="Calibri" pitchFamily="34" charset="0"/>
                <a:ea typeface="ヒラギノ角ゴ Pro W3"/>
                <a:cs typeface="ヒラギノ角ゴ Pro W3"/>
              </a:rPr>
              <a:t>Permettent…</a:t>
            </a:r>
          </a:p>
        </p:txBody>
      </p:sp>
      <p:sp>
        <p:nvSpPr>
          <p:cNvPr id="252939" name="Rectangle 21"/>
          <p:cNvSpPr>
            <a:spLocks noChangeArrowheads="1"/>
          </p:cNvSpPr>
          <p:nvPr/>
        </p:nvSpPr>
        <p:spPr bwMode="auto">
          <a:xfrm>
            <a:off x="6393954" y="2107557"/>
            <a:ext cx="34464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fr-FR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Courants côtiers</a:t>
            </a:r>
          </a:p>
          <a:p>
            <a:pPr marL="231775" indent="-231775">
              <a:buFontTx/>
              <a:buChar char="•"/>
            </a:pPr>
            <a:r>
              <a:rPr lang="fr-FR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Représentation des tourbillons marins à méso-échelle</a:t>
            </a:r>
          </a:p>
          <a:p>
            <a:pPr marL="231775" indent="-231775">
              <a:buFontTx/>
              <a:buChar char="•"/>
            </a:pPr>
            <a:r>
              <a:rPr lang="fr-FR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Altimétrie océanique globale  haute résolution</a:t>
            </a:r>
          </a:p>
          <a:p>
            <a:pPr marL="231775" indent="-231775">
              <a:buFontTx/>
              <a:buChar char="•"/>
            </a:pPr>
            <a:r>
              <a:rPr lang="fr-FR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Bathymétrie océanique</a:t>
            </a:r>
          </a:p>
        </p:txBody>
      </p:sp>
      <p:sp>
        <p:nvSpPr>
          <p:cNvPr id="252940" name="Rectangle 23"/>
          <p:cNvSpPr>
            <a:spLocks noChangeArrowheads="1"/>
          </p:cNvSpPr>
          <p:nvPr/>
        </p:nvSpPr>
        <p:spPr bwMode="auto">
          <a:xfrm>
            <a:off x="6393954" y="4149079"/>
            <a:ext cx="3446462" cy="261551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+mj-lt"/>
              <a:buAutoNum type="arabicPeriod" startAt="8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Prévisions météo et climatiques plus précises</a:t>
            </a:r>
          </a:p>
          <a:p>
            <a:pPr marL="342900" indent="-342900">
              <a:buFontTx/>
              <a:buAutoNum type="arabicPeriod" startAt="8"/>
            </a:pPr>
            <a:r>
              <a:rPr lang="fr-FR" sz="140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Aide à </a:t>
            </a: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la navigation et aux opérations de secours en mer</a:t>
            </a:r>
          </a:p>
          <a:p>
            <a:pPr marL="342900" indent="-342900">
              <a:buFontTx/>
              <a:buAutoNum type="arabicPeriod" startAt="8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Aide aux pêcheurs </a:t>
            </a:r>
          </a:p>
          <a:p>
            <a:pPr marL="342900" indent="-342900">
              <a:buFontTx/>
              <a:buAutoNum type="arabicPeriod" startAt="8"/>
            </a:pPr>
            <a:r>
              <a:rPr lang="fr-FR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Aide aux plateformes pétrolières</a:t>
            </a:r>
          </a:p>
        </p:txBody>
      </p:sp>
      <p:sp>
        <p:nvSpPr>
          <p:cNvPr id="252941" name="AutoShape 20"/>
          <p:cNvSpPr>
            <a:spLocks noChangeArrowheads="1"/>
          </p:cNvSpPr>
          <p:nvPr/>
        </p:nvSpPr>
        <p:spPr bwMode="auto">
          <a:xfrm flipV="1">
            <a:off x="6393954" y="3717032"/>
            <a:ext cx="3446462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fr-FR" dirty="0">
                <a:solidFill>
                  <a:srgbClr val="777777"/>
                </a:solidFill>
                <a:latin typeface="Calibri" pitchFamily="34" charset="0"/>
                <a:ea typeface="ヒラギノ角ゴ Pro W3"/>
                <a:cs typeface="ヒラギノ角ゴ Pro W3"/>
              </a:rPr>
              <a:t>Permettent…</a:t>
            </a:r>
          </a:p>
        </p:txBody>
      </p:sp>
      <p:sp>
        <p:nvSpPr>
          <p:cNvPr id="252945" name="Titre 1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mission </a:t>
            </a:r>
            <a:r>
              <a:rPr lang="fr-FR" dirty="0" err="1"/>
              <a:t>Swot</a:t>
            </a:r>
            <a:r>
              <a:rPr lang="fr-FR" dirty="0"/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2999656" y="90872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Survol des domaines applicatifs potentiels de </a:t>
            </a:r>
            <a:r>
              <a:rPr lang="fr-FR" b="1" dirty="0" err="1"/>
              <a:t>Swot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7358173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_L7DcaPEGmK5zXU.Dl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1Z2.cIbUqsJkFaSo1pi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Q.GfNDiEiyVxcOj_DE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ptzw6.QEegDCTmNNBQZ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1121</Words>
  <Application>Microsoft Office PowerPoint</Application>
  <PresentationFormat>Grand écran</PresentationFormat>
  <Paragraphs>110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ヒラギノ角ゴ Pro W3</vt:lpstr>
      <vt:lpstr>1_Thème Office</vt:lpstr>
      <vt:lpstr>Swot en quelques mots</vt:lpstr>
      <vt:lpstr>La mission Swot </vt:lpstr>
      <vt:lpstr>Swot pour l’hydrologie </vt:lpstr>
      <vt:lpstr>La mission Swot </vt:lpstr>
      <vt:lpstr>La mission Swot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8</cp:revision>
  <dcterms:created xsi:type="dcterms:W3CDTF">2019-06-25T07:58:22Z</dcterms:created>
  <dcterms:modified xsi:type="dcterms:W3CDTF">2024-01-26T15:05:34Z</dcterms:modified>
</cp:coreProperties>
</file>