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20"/>
  </p:notesMasterIdLst>
  <p:sldIdLst>
    <p:sldId id="262" r:id="rId2"/>
    <p:sldId id="259" r:id="rId3"/>
    <p:sldId id="274" r:id="rId4"/>
    <p:sldId id="610" r:id="rId5"/>
    <p:sldId id="620" r:id="rId6"/>
    <p:sldId id="612" r:id="rId7"/>
    <p:sldId id="276" r:id="rId8"/>
    <p:sldId id="260" r:id="rId9"/>
    <p:sldId id="614" r:id="rId10"/>
    <p:sldId id="611" r:id="rId11"/>
    <p:sldId id="263" r:id="rId12"/>
    <p:sldId id="618" r:id="rId13"/>
    <p:sldId id="261" r:id="rId14"/>
    <p:sldId id="608" r:id="rId15"/>
    <p:sldId id="615" r:id="rId16"/>
    <p:sldId id="621" r:id="rId17"/>
    <p:sldId id="619" r:id="rId18"/>
    <p:sldId id="271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6868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1" autoAdjust="0"/>
    <p:restoredTop sz="86451" autoAdjust="0"/>
  </p:normalViewPr>
  <p:slideViewPr>
    <p:cSldViewPr snapToGrid="0" showGuides="1">
      <p:cViewPr varScale="1">
        <p:scale>
          <a:sx n="72" d="100"/>
          <a:sy n="72" d="100"/>
        </p:scale>
        <p:origin x="66" y="5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98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5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morduc Vinca" userId="ad80fc01-cf55-4376-a825-a887c8046f05" providerId="ADAL" clId="{A9B727DE-3BD2-4746-9588-EDDA8FF10924}"/>
    <pc:docChg chg="custSel addSld delSld modSld">
      <pc:chgData name="Rosmorduc Vinca" userId="ad80fc01-cf55-4376-a825-a887c8046f05" providerId="ADAL" clId="{A9B727DE-3BD2-4746-9588-EDDA8FF10924}" dt="2024-01-26T15:00:21.846" v="4"/>
      <pc:docMkLst>
        <pc:docMk/>
      </pc:docMkLst>
      <pc:sldChg chg="delSp modSp mod">
        <pc:chgData name="Rosmorduc Vinca" userId="ad80fc01-cf55-4376-a825-a887c8046f05" providerId="ADAL" clId="{A9B727DE-3BD2-4746-9588-EDDA8FF10924}" dt="2024-01-26T14:59:06.825" v="3" actId="207"/>
        <pc:sldMkLst>
          <pc:docMk/>
          <pc:sldMk cId="3812527495" sldId="262"/>
        </pc:sldMkLst>
        <pc:spChg chg="mod">
          <ac:chgData name="Rosmorduc Vinca" userId="ad80fc01-cf55-4376-a825-a887c8046f05" providerId="ADAL" clId="{A9B727DE-3BD2-4746-9588-EDDA8FF10924}" dt="2024-01-26T14:59:06.825" v="3" actId="207"/>
          <ac:spMkLst>
            <pc:docMk/>
            <pc:sldMk cId="3812527495" sldId="262"/>
            <ac:spMk id="4" creationId="{5DB1C190-AE05-43B5-AF3B-E7D58C9B7A4F}"/>
          </ac:spMkLst>
        </pc:spChg>
        <pc:picChg chg="del">
          <ac:chgData name="Rosmorduc Vinca" userId="ad80fc01-cf55-4376-a825-a887c8046f05" providerId="ADAL" clId="{A9B727DE-3BD2-4746-9588-EDDA8FF10924}" dt="2024-01-26T14:59:02.965" v="2" actId="478"/>
          <ac:picMkLst>
            <pc:docMk/>
            <pc:sldMk cId="3812527495" sldId="262"/>
            <ac:picMk id="9" creationId="{0C457ABC-AEAA-4D6B-906D-2607DACCC212}"/>
          </ac:picMkLst>
        </pc:picChg>
      </pc:sldChg>
      <pc:sldChg chg="add del">
        <pc:chgData name="Rosmorduc Vinca" userId="ad80fc01-cf55-4376-a825-a887c8046f05" providerId="ADAL" clId="{A9B727DE-3BD2-4746-9588-EDDA8FF10924}" dt="2024-01-26T15:00:21.846" v="4"/>
        <pc:sldMkLst>
          <pc:docMk/>
          <pc:sldMk cId="34894319" sldId="271"/>
        </pc:sldMkLst>
      </pc:sldChg>
      <pc:sldChg chg="del">
        <pc:chgData name="Rosmorduc Vinca" userId="ad80fc01-cf55-4376-a825-a887c8046f05" providerId="ADAL" clId="{A9B727DE-3BD2-4746-9588-EDDA8FF10924}" dt="2024-01-26T14:58:29.296" v="0" actId="47"/>
        <pc:sldMkLst>
          <pc:docMk/>
          <pc:sldMk cId="380122491" sldId="617"/>
        </pc:sldMkLst>
      </pc:sldChg>
      <pc:sldChg chg="add del">
        <pc:chgData name="Rosmorduc Vinca" userId="ad80fc01-cf55-4376-a825-a887c8046f05" providerId="ADAL" clId="{A9B727DE-3BD2-4746-9588-EDDA8FF10924}" dt="2024-01-26T15:00:21.846" v="4"/>
        <pc:sldMkLst>
          <pc:docMk/>
          <pc:sldMk cId="663142296" sldId="619"/>
        </pc:sldMkLst>
      </pc:sldChg>
      <pc:sldChg chg="del">
        <pc:chgData name="Rosmorduc Vinca" userId="ad80fc01-cf55-4376-a825-a887c8046f05" providerId="ADAL" clId="{A9B727DE-3BD2-4746-9588-EDDA8FF10924}" dt="2024-01-26T14:58:41.269" v="1" actId="47"/>
        <pc:sldMkLst>
          <pc:docMk/>
          <pc:sldMk cId="3100254205" sldId="622"/>
        </pc:sldMkLst>
      </pc:sldChg>
      <pc:sldChg chg="del">
        <pc:chgData name="Rosmorduc Vinca" userId="ad80fc01-cf55-4376-a825-a887c8046f05" providerId="ADAL" clId="{A9B727DE-3BD2-4746-9588-EDDA8FF10924}" dt="2024-01-26T14:58:41.269" v="1" actId="47"/>
        <pc:sldMkLst>
          <pc:docMk/>
          <pc:sldMk cId="2207655439" sldId="623"/>
        </pc:sldMkLst>
      </pc:sldChg>
      <pc:sldChg chg="del">
        <pc:chgData name="Rosmorduc Vinca" userId="ad80fc01-cf55-4376-a825-a887c8046f05" providerId="ADAL" clId="{A9B727DE-3BD2-4746-9588-EDDA8FF10924}" dt="2024-01-26T14:58:41.269" v="1" actId="47"/>
        <pc:sldMkLst>
          <pc:docMk/>
          <pc:sldMk cId="3158421948" sldId="6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E915C-D524-4FC1-AAFE-99240A8F25BF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4D437-B20D-4AE3-9E5B-DD411C8C3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07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working?”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1726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3850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6634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997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446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4256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5502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7952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1387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213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working?”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017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948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Other</a:t>
            </a:r>
            <a:r>
              <a:rPr lang="fr-FR" dirty="0"/>
              <a:t> angles </a:t>
            </a:r>
            <a:r>
              <a:rPr lang="fr-FR" dirty="0" err="1"/>
              <a:t>used</a:t>
            </a:r>
            <a:r>
              <a:rPr lang="fr-FR" dirty="0"/>
              <a:t>:</a:t>
            </a:r>
            <a:br>
              <a:rPr lang="fr-FR" dirty="0"/>
            </a:br>
            <a:r>
              <a:rPr lang="fr-FR" dirty="0"/>
              <a:t>- SWIM : 6 incidence angles: 0°, 2°, 4°, 6°, 8° et 10° (</a:t>
            </a:r>
            <a:r>
              <a:rPr lang="it-IT" dirty="0"/>
              <a:t>Antenna diameter: 90 cm (~2° aperture)) ; 0 à 4° pour SWH, 6 à 10° pour spectre des vagues</a:t>
            </a:r>
          </a:p>
          <a:p>
            <a:r>
              <a:rPr lang="fr-FR" dirty="0"/>
              <a:t>  SCAT (sur </a:t>
            </a:r>
            <a:r>
              <a:rPr lang="fr-FR" dirty="0" err="1"/>
              <a:t>CFOSat</a:t>
            </a:r>
            <a:r>
              <a:rPr lang="fr-FR" dirty="0"/>
              <a:t>) : 20°-65° </a:t>
            </a:r>
          </a:p>
          <a:p>
            <a:r>
              <a:rPr lang="fr-FR" dirty="0"/>
              <a:t>- </a:t>
            </a:r>
            <a:r>
              <a:rPr lang="fr-FR" dirty="0" err="1"/>
              <a:t>Seawind</a:t>
            </a:r>
            <a:r>
              <a:rPr lang="fr-FR" dirty="0"/>
              <a:t> on </a:t>
            </a:r>
            <a:r>
              <a:rPr lang="fr-FR" dirty="0" err="1"/>
              <a:t>quikscat</a:t>
            </a:r>
            <a:r>
              <a:rPr lang="fr-FR" dirty="0"/>
              <a:t> : </a:t>
            </a:r>
            <a:r>
              <a:rPr lang="en-US" dirty="0"/>
              <a:t>40º (inner beam) and 46º look angle from nadir </a:t>
            </a:r>
          </a:p>
          <a:p>
            <a:r>
              <a:rPr lang="en-US" dirty="0"/>
              <a:t>- ASCAT: local incidence angles are between 25-65º (mid near at H min = 25º).</a:t>
            </a:r>
            <a:endParaRPr lang="fr-FR" dirty="0"/>
          </a:p>
          <a:p>
            <a:pPr marL="171450" indent="-171450">
              <a:buFontTx/>
              <a:buChar char="-"/>
            </a:pPr>
            <a:r>
              <a:rPr lang="fr-FR" dirty="0" err="1"/>
              <a:t>TerraSar</a:t>
            </a:r>
            <a:r>
              <a:rPr lang="fr-FR" dirty="0"/>
              <a:t>-X </a:t>
            </a:r>
            <a:r>
              <a:rPr lang="fr-FR" b="0" dirty="0"/>
              <a:t>: Four Beam </a:t>
            </a:r>
            <a:r>
              <a:rPr lang="fr-FR" b="0" dirty="0" err="1"/>
              <a:t>ScanSAR</a:t>
            </a:r>
            <a:r>
              <a:rPr lang="fr-FR" b="1" dirty="0"/>
              <a:t> </a:t>
            </a:r>
            <a:r>
              <a:rPr lang="fr-FR" dirty="0"/>
              <a:t>20° - 45° </a:t>
            </a:r>
            <a:r>
              <a:rPr lang="fr-FR" b="0" dirty="0"/>
              <a:t>; Six Beam </a:t>
            </a:r>
            <a:r>
              <a:rPr lang="fr-FR" b="0" dirty="0" err="1"/>
              <a:t>ScanSAR</a:t>
            </a:r>
            <a:r>
              <a:rPr lang="fr-FR" b="0" dirty="0"/>
              <a:t> : </a:t>
            </a:r>
            <a:r>
              <a:rPr lang="fr-FR" dirty="0"/>
              <a:t>15.6° - 49°. 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working” presentation by Cnes/Aviso is licensed under CC BY-SA 4.0. To view a copy of this license, visit https://creativecommons.org/licenses/by-sa/4.0 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49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Near nadir (0.6-4° incidence) [typically 20-50° for spaceborne SAR]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Layover even for moderate topography (slope &gt; 0.6-4°)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Strong relative incidence variation, implying strong/rapid variation in several key parameters: ground-projected range pixel size, ambiguity height…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 Signal/Noise Ratio (power constraints) [20-30 dB below conventional spaceborne SAR]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Most land surfaces are below thermal noise floor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Noisy phase, need for spatial averaging to reach targeted height precision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13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9354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Schematic geometry-only explanation glossing over the phase determination used to have r1-r2</a:t>
            </a:r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588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858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“How Swot is working”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23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F5CEA-070A-4417-B819-81E2E1CE1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E424CD-F9D2-4878-BF78-25DAAB748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des sous-</a:t>
            </a:r>
            <a:r>
              <a:rPr lang="en-US" noProof="0" dirty="0" err="1"/>
              <a:t>titres</a:t>
            </a:r>
            <a:r>
              <a:rPr lang="en-US" noProof="0" dirty="0"/>
              <a:t>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D53F21-73A9-454A-A5F9-D52906D77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0541FF-7E2B-42C4-A22D-1062ED940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20889C-E19E-4B27-B405-450F45270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3163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C4D28B-D29C-4216-A854-BF5FD7D5C8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1449" y="136526"/>
            <a:ext cx="11877675" cy="544512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DB4917-2839-4853-982E-C7A3D68B671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71449" y="828675"/>
            <a:ext cx="11877675" cy="5410200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2F7EC4-F760-4606-A271-009FA2FF0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2F36D8-BC59-4A94-A2F4-362BA493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7FD59C-0D0F-4F00-B17E-A49D3594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6844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4255E-EE61-4782-B2DB-200F10B41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EBDF23-3312-4D70-B056-DDDD32D1519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2FE0F3-5522-4ADC-A0A5-E9B421443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9B0902-0F24-47C9-A632-183E9F98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9E96E7-1D0F-4474-A209-E8904D06F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5530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49C3C7-FF13-4F04-B4EF-984DC4EA6D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875" y="136526"/>
            <a:ext cx="11915775" cy="544512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C5123F-F076-45D9-8479-8D0DD2E1FB5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42875" y="860425"/>
            <a:ext cx="5181600" cy="5316538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467BF8-D26B-43A6-A0F2-422E5B77C7D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860425"/>
            <a:ext cx="5886450" cy="5316538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D6209D-0150-46B3-B9F7-D778EC031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29BAB3-0BB2-498E-A41E-4E5DC5E23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522DA9-726B-4ECE-9E3D-1F8D20C8E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1251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B065AD-6D3F-43D3-8DE8-3F29E232B7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5773" y="136525"/>
            <a:ext cx="11953461" cy="59372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E0266F-5976-46F3-A286-525B47EA5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5774" y="925785"/>
            <a:ext cx="58518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FD69C4-DB85-4D5D-A601-93979C070E9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45774" y="1749697"/>
            <a:ext cx="5851802" cy="4386060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0199BB-C1C4-4D8D-921F-97DFFBB60E1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925785"/>
            <a:ext cx="592703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C63358-E620-4088-B1C3-3725B65BDCD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1749697"/>
            <a:ext cx="5927034" cy="4386060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773E05A-6A0F-49AB-BE71-3610D49A5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11E7CE-EC00-4FDB-91F9-B5F903FC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3D6D96F-63B2-4D0F-8FC4-42D842B54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5241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A19D51-B8F3-4FCD-8BB9-E5CE45CEBC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3825" y="136525"/>
            <a:ext cx="11925300" cy="511175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AFED5C4-4C45-4279-849B-81C8FF219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AFC307-1864-42F3-A743-B501DFFED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1DFD17-A629-4CA7-ABD5-C0EAB1E00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0782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7218E0-0B32-4AFB-859C-6806DFAA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A1BB58F-4998-4854-86E2-64642FAF5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F0555D-1F02-4675-B1A9-E66DC1DE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12986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398BE0-AFD1-4C76-ACD4-0E1CEED5A3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701C91-EDE3-426B-8E25-DE50C8821E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B897EB-EF20-4BB1-BDE5-35D0B85FDE9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B0F00F-0C11-4018-B77F-B5FE35C13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5456D3-842C-47A0-A7E9-B7D44B766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C7A718-3472-48B3-B53C-A5BAEF43F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168022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3C4F8-0AA6-4231-930F-5DD785B219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758A4C4-EA96-4514-AE1E-BBD91B44B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noProof="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E117699-03A0-425D-B154-69B1C5ADFF1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30936B-5C63-4278-B9F4-7A069958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5C98E7-7667-4A3C-B248-FEBD2D36F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69E184-D042-451A-9DD4-A8C9EA71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839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EB33AC6-0AC8-4D40-8CEF-AE3DEBA9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9" y="225601"/>
            <a:ext cx="11866225" cy="45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9CC7D0-6791-4FCE-9F1E-822F69F1A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0000" y="818556"/>
            <a:ext cx="11866226" cy="535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BF1255-BAF3-4236-8EFC-79E3CC58C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3818" y="6356350"/>
            <a:ext cx="25875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4059F9-2BD9-427F-B6CD-A2AFAE794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259851-DE26-4373-BDC9-531757928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E8BE9280-16A5-4A2F-BD7C-5E085FE82D75}"/>
              </a:ext>
            </a:extLst>
          </p:cNvPr>
          <p:cNvGrpSpPr/>
          <p:nvPr userDrawn="1"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6016F65D-51E8-47F2-9AE6-20B9B73F52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9CFA73D-A6E9-4AB6-A328-D2B90EDFC654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Cnes/Aviso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5206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tabLst>
          <a:tab pos="11661775" algn="r"/>
        </a:tabLst>
        <a:defRPr sz="4400" u="sng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5DB1C190-AE05-43B5-AF3B-E7D58C9B7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Swot is working?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24D7FA2-B99D-4F03-8632-117CC3BADC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8944DD59-B52C-4FA3-A2EB-0176E8C01F3D}"/>
              </a:ext>
            </a:extLst>
          </p:cNvPr>
          <p:cNvGrpSpPr/>
          <p:nvPr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1CCAF2D2-2A4C-480A-BEE9-F34EACE822A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55CE3FE1-B12C-4268-ABF7-366E5B34BEFC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Cnes</a:t>
              </a:r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/Aviso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2527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7BB743-1310-47B0-A00B-671A24206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Roll effects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D840E5-1121-4262-AA2D-12773140B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base A1-A2 between the two antennas should be parallel to Earth surface </a:t>
            </a:r>
            <a:br>
              <a:rPr lang="en-US" dirty="0"/>
            </a:br>
            <a:r>
              <a:rPr lang="en-US" dirty="0"/>
              <a:t>(perpendicular to nadir).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334493D-BA9C-4A47-96AB-3844CE9C4146}"/>
              </a:ext>
            </a:extLst>
          </p:cNvPr>
          <p:cNvSpPr txBox="1"/>
          <p:nvPr/>
        </p:nvSpPr>
        <p:spPr>
          <a:xfrm>
            <a:off x="171448" y="2194559"/>
            <a:ext cx="275463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But the satellite can slightly roll (attitude controlled)</a:t>
            </a:r>
          </a:p>
          <a:p>
            <a:r>
              <a:rPr lang="en-US" sz="2800" dirty="0"/>
              <a:t>This roll has an impact on the height determination</a:t>
            </a:r>
          </a:p>
          <a:p>
            <a:endParaRPr lang="fr-FR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B40A51D5-40FD-430D-B623-9DAB455297BD}"/>
              </a:ext>
            </a:extLst>
          </p:cNvPr>
          <p:cNvGrpSpPr/>
          <p:nvPr/>
        </p:nvGrpSpPr>
        <p:grpSpPr>
          <a:xfrm>
            <a:off x="2926079" y="1679170"/>
            <a:ext cx="9265921" cy="5178829"/>
            <a:chOff x="2926079" y="1679170"/>
            <a:chExt cx="9265921" cy="5178829"/>
          </a:xfrm>
        </p:grpSpPr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0107AA07-C9CC-420B-B4C9-F2F1BB88A5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926080" y="1679170"/>
              <a:ext cx="9265920" cy="5178829"/>
            </a:xfrm>
            <a:prstGeom prst="rect">
              <a:avLst/>
            </a:prstGeom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1503DB35-6F00-49BE-8393-9CAEF51B8C3E}"/>
                </a:ext>
              </a:extLst>
            </p:cNvPr>
            <p:cNvSpPr txBox="1"/>
            <p:nvPr/>
          </p:nvSpPr>
          <p:spPr>
            <a:xfrm>
              <a:off x="2926079" y="6550222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4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9561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1F046A-73DD-4B74-91B8-FC0F3B073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Advantages / drawbacks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7611D7-99AF-4430-90A5-257532E01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Among the advantages: </a:t>
            </a:r>
          </a:p>
          <a:p>
            <a:pPr lvl="1"/>
            <a:r>
              <a:rPr lang="en-US" dirty="0"/>
              <a:t>Resolution</a:t>
            </a:r>
          </a:p>
          <a:p>
            <a:pPr lvl="1"/>
            <a:r>
              <a:rPr lang="en-US" dirty="0"/>
              <a:t>swath, i.e., the ability of retrieving 2D data in a single satellite passage which is not currently possible with altimetry (either classical or « SAR » altimetry)	</a:t>
            </a:r>
          </a:p>
          <a:p>
            <a:pPr lvl="1"/>
            <a:r>
              <a:rPr lang="en-US" dirty="0"/>
              <a:t>Very innovative concept, technically challenging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Possible drawbacks</a:t>
            </a:r>
          </a:p>
          <a:p>
            <a:pPr lvl="1"/>
            <a:r>
              <a:rPr lang="en-US" dirty="0"/>
              <a:t>The use of the Ka-band, while enabling higher resolution (smaller footprint), should provide with less data when it’s raining. </a:t>
            </a:r>
          </a:p>
          <a:p>
            <a:pPr lvl="1"/>
            <a:r>
              <a:rPr lang="en-US" dirty="0"/>
              <a:t>Very innovative concept, technically challenging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162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4298893-7865-4706-AA1F-5EC40BDE3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Swot swath and pixel geometry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B7EE526-5974-44E9-A5DC-8D5AE6F2F6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2933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7E2674-FCE3-4B18-A1FE-4DE43BA4C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Swot swath and pixel geometry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2DF87E-1F8B-4B83-B08E-5A9CB2B6C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828675"/>
            <a:ext cx="5287242" cy="5410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Both antenna (at the end of each mast) receive the radar wave reflected from both swaths</a:t>
            </a:r>
          </a:p>
          <a:p>
            <a:r>
              <a:rPr lang="en-US" dirty="0"/>
              <a:t>The succession of pixels across the swath are derived from the time it takes the wave to return to the satellite</a:t>
            </a:r>
          </a:p>
          <a:p>
            <a:r>
              <a:rPr lang="en-US" dirty="0"/>
              <a:t>The further from the middle gap, the smaller the pixels (in width; height stays the same). </a:t>
            </a:r>
          </a:p>
          <a:p>
            <a:r>
              <a:rPr lang="en-US" dirty="0"/>
              <a:t>Doppler altimetry used to split the footprint in smaller units (along-track)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A5AC0F34-5B97-469E-B865-B28B53993416}"/>
              </a:ext>
            </a:extLst>
          </p:cNvPr>
          <p:cNvGrpSpPr/>
          <p:nvPr/>
        </p:nvGrpSpPr>
        <p:grpSpPr>
          <a:xfrm>
            <a:off x="5147221" y="779576"/>
            <a:ext cx="6873329" cy="6029325"/>
            <a:chOff x="5147221" y="779576"/>
            <a:chExt cx="6873329" cy="6029325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27E1DB1F-4CF4-4671-BE92-DD43910500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47221" y="779576"/>
              <a:ext cx="6873329" cy="6029325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7A77F1A-C567-4A37-9EBB-1B934E93044A}"/>
                </a:ext>
              </a:extLst>
            </p:cNvPr>
            <p:cNvSpPr txBox="1"/>
            <p:nvPr/>
          </p:nvSpPr>
          <p:spPr>
            <a:xfrm>
              <a:off x="9825642" y="6501124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4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0082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ECAB08-5F89-4060-BF0C-6F19B8943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Swot swath and pixel geometry (side view)	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7CF7C0-D2EA-44C5-B528-6DD63D00B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5709" y="828675"/>
            <a:ext cx="3233415" cy="541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fr-FR" dirty="0"/>
              <a:t>Resolution loss at near range</a:t>
            </a:r>
          </a:p>
          <a:p>
            <a:pPr marL="0" indent="0">
              <a:buNone/>
            </a:pPr>
            <a:r>
              <a:rPr lang="en-US" altLang="fr-FR" dirty="0">
                <a:sym typeface="Wingdings" panose="05000000000000000000" pitchFamily="2" charset="2"/>
              </a:rPr>
              <a:t>+/- 10 km blind zone around nadir</a:t>
            </a:r>
          </a:p>
          <a:p>
            <a:pPr marL="0" indent="0">
              <a:buNone/>
            </a:pPr>
            <a:r>
              <a:rPr lang="en-US" altLang="fr-FR" dirty="0">
                <a:sym typeface="Wingdings" panose="05000000000000000000" pitchFamily="2" charset="2"/>
              </a:rPr>
              <a:t>Land / water contrast reduced </a:t>
            </a:r>
            <a:r>
              <a:rPr lang="en-US" altLang="fr-FR" dirty="0"/>
              <a:t>at far range since water is reflecting more at small incidence, while land is reflecting about the same way at all incidence (land is rougher than water)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68CE6EC5-A701-4BBF-931F-4A0D5DC4CA2B}"/>
              </a:ext>
            </a:extLst>
          </p:cNvPr>
          <p:cNvSpPr txBox="1"/>
          <p:nvPr/>
        </p:nvSpPr>
        <p:spPr>
          <a:xfrm>
            <a:off x="6690575" y="1570408"/>
            <a:ext cx="2125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(exaggerated angles)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515EE8EA-7144-4317-9E45-65D006F0568B}"/>
              </a:ext>
            </a:extLst>
          </p:cNvPr>
          <p:cNvGrpSpPr/>
          <p:nvPr/>
        </p:nvGrpSpPr>
        <p:grpSpPr>
          <a:xfrm>
            <a:off x="153848" y="727536"/>
            <a:ext cx="8737061" cy="6190214"/>
            <a:chOff x="153848" y="727536"/>
            <a:chExt cx="8737061" cy="6190214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DB6CE718-C1A5-4ACD-B745-32E4F35C22C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53848" y="727536"/>
              <a:ext cx="8661861" cy="6130464"/>
            </a:xfrm>
            <a:prstGeom prst="rect">
              <a:avLst/>
            </a:prstGeom>
          </p:spPr>
        </p:pic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6D4FE91-5F9F-4B59-8903-883E95A92301}"/>
                </a:ext>
              </a:extLst>
            </p:cNvPr>
            <p:cNvSpPr txBox="1"/>
            <p:nvPr/>
          </p:nvSpPr>
          <p:spPr>
            <a:xfrm>
              <a:off x="7776501" y="6486863"/>
              <a:ext cx="111440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1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100" dirty="0">
                  <a:solidFill>
                    <a:schemeClr val="bg2">
                      <a:lumMod val="75000"/>
                    </a:schemeClr>
                  </a:solidFill>
                </a:rPr>
                <a:t> / </a:t>
              </a:r>
              <a:br>
                <a:rPr lang="fr-FR" sz="1100" dirty="0">
                  <a:solidFill>
                    <a:schemeClr val="bg2">
                      <a:lumMod val="75000"/>
                    </a:schemeClr>
                  </a:solidFill>
                </a:rPr>
              </a:br>
              <a:r>
                <a:rPr lang="fr-FR" sz="1100" dirty="0">
                  <a:solidFill>
                    <a:schemeClr val="bg2">
                      <a:lumMod val="75000"/>
                    </a:schemeClr>
                  </a:solidFill>
                </a:rPr>
                <a:t>Mira Production</a:t>
              </a: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71629612-2ADE-479D-A65F-5B782BD5DE48}"/>
              </a:ext>
            </a:extLst>
          </p:cNvPr>
          <p:cNvGrpSpPr/>
          <p:nvPr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0F592087-019C-4722-9804-DAE68345458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232770B9-3BEC-4710-91B0-59F9D2CED1BC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Cnes</a:t>
              </a:r>
              <a:r>
                <a:rPr lang="fr-FR" sz="9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/Aviso</a:t>
              </a:r>
            </a:p>
          </p:txBody>
        </p: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233BD2-1CA3-4E83-B25D-35D629BD2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Native pixels / dataset pixels ?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C994C3-2921-49ED-9FCA-0978A65AF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native pixels from the measurement constrains are of different sizes.</a:t>
            </a:r>
          </a:p>
          <a:p>
            <a:r>
              <a:rPr lang="en-US" dirty="0"/>
              <a:t>Moreover the measurements for a given area can overlap</a:t>
            </a:r>
          </a:p>
          <a:p>
            <a:endParaRPr lang="en-US" dirty="0"/>
          </a:p>
          <a:p>
            <a:r>
              <a:rPr lang="en-US" dirty="0"/>
              <a:t>Among the processing: averaging</a:t>
            </a:r>
          </a:p>
          <a:p>
            <a:pPr lvl="1"/>
            <a:r>
              <a:rPr lang="en-US" dirty="0"/>
              <a:t>Onboard for the “low rate” mode (the only one over open ocean)</a:t>
            </a:r>
          </a:p>
          <a:p>
            <a:pPr lvl="1"/>
            <a:r>
              <a:rPr lang="en-US" dirty="0"/>
              <a:t>On ground for “high rate” mode (over land and coastal waters)</a:t>
            </a:r>
          </a:p>
        </p:txBody>
      </p:sp>
    </p:spTree>
    <p:extLst>
      <p:ext uri="{BB962C8B-B14F-4D97-AF65-F5344CB8AC3E}">
        <p14:creationId xmlns:p14="http://schemas.microsoft.com/office/powerpoint/2010/main" val="376002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11B075-8EF3-49EB-B189-F4910AD61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Dark waters (no reflection towards the satellite)	</a:t>
            </a:r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86329B0B-6DEF-4D19-B2A2-3FF93A1947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30419" y="828675"/>
            <a:ext cx="8359736" cy="5410200"/>
          </a:xfr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FE7025F-7C4D-4CED-80CA-AD490FB09703}"/>
              </a:ext>
            </a:extLst>
          </p:cNvPr>
          <p:cNvSpPr txBox="1"/>
          <p:nvPr/>
        </p:nvSpPr>
        <p:spPr>
          <a:xfrm>
            <a:off x="5106851" y="6232623"/>
            <a:ext cx="19782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2">
                    <a:lumMod val="75000"/>
                  </a:schemeClr>
                </a:solidFill>
              </a:rPr>
              <a:t>© </a:t>
            </a:r>
            <a:r>
              <a:rPr lang="fr-FR" sz="1400" dirty="0" err="1">
                <a:solidFill>
                  <a:schemeClr val="bg2">
                    <a:lumMod val="75000"/>
                  </a:schemeClr>
                </a:solidFill>
              </a:rPr>
              <a:t>Cnes</a:t>
            </a:r>
            <a:r>
              <a:rPr lang="fr-FR" sz="1400" dirty="0">
                <a:solidFill>
                  <a:schemeClr val="bg2">
                    <a:lumMod val="75000"/>
                  </a:schemeClr>
                </a:solidFill>
              </a:rPr>
              <a:t>/Mira Production</a:t>
            </a:r>
          </a:p>
        </p:txBody>
      </p:sp>
    </p:spTree>
    <p:extLst>
      <p:ext uri="{BB962C8B-B14F-4D97-AF65-F5344CB8AC3E}">
        <p14:creationId xmlns:p14="http://schemas.microsoft.com/office/powerpoint/2010/main" val="3121101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B0309EBB-ED68-4F69-8716-94E0CA4AF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Value-added information from Swot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1DCBDC-CA69-4C0C-B397-8BB06F2961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142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5F7CF7-018F-4A5A-B7CF-C90F61622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Discharge: how Swot enables to access it?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08E233-FBA1-4E6A-B8FB-9593D9F7E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Swot is measuring height, width &amp; slope. Not directly discharge, nor current speed. Discharge is computed from those measurements, though and be provided as part of the river dataset(s). </a:t>
            </a:r>
          </a:p>
          <a:p>
            <a:r>
              <a:rPr lang="en-US" dirty="0"/>
              <a:t>hydrology equations (Manning) are used to compute the discharge by error minimization of the equation solutions with a reference (Basin-scale estimates can be used as references)</a:t>
            </a:r>
          </a:p>
        </p:txBody>
      </p:sp>
    </p:spTree>
    <p:extLst>
      <p:ext uri="{BB962C8B-B14F-4D97-AF65-F5344CB8AC3E}">
        <p14:creationId xmlns:p14="http://schemas.microsoft.com/office/powerpoint/2010/main" val="3489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2DCC6F4-FD39-40B3-8443-C3AD3F602BBD}"/>
              </a:ext>
            </a:extLst>
          </p:cNvPr>
          <p:cNvSpPr txBox="1"/>
          <p:nvPr/>
        </p:nvSpPr>
        <p:spPr>
          <a:xfrm>
            <a:off x="32525" y="1172710"/>
            <a:ext cx="404231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One of the antenna emits (A2), aiming alternatively towards the left and the right swath, each with a different polarization </a:t>
            </a:r>
            <a:br>
              <a:rPr lang="en-US" sz="2400" dirty="0"/>
            </a:br>
            <a:r>
              <a:rPr lang="en-US" sz="2400" dirty="0"/>
              <a:t>of the radar wave emitted. Both antennae are receiving. The two polarizations enable to determine the side the antenna pointed to;  at the incidences used, the reflection on the water has no impact on polarization (contrary to classical SAR).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E93150D-8E6C-4B6C-8541-0F7CF1A6F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138" y="314099"/>
            <a:ext cx="3755092" cy="544512"/>
          </a:xfrm>
        </p:spPr>
        <p:txBody>
          <a:bodyPr>
            <a:normAutofit fontScale="90000"/>
          </a:bodyPr>
          <a:lstStyle/>
          <a:p>
            <a:r>
              <a:rPr lang="en-US" dirty="0"/>
              <a:t>Swot emission scheme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0593659B-1EAF-40CA-973B-DB0720A57CD2}"/>
              </a:ext>
            </a:extLst>
          </p:cNvPr>
          <p:cNvGrpSpPr/>
          <p:nvPr/>
        </p:nvGrpSpPr>
        <p:grpSpPr>
          <a:xfrm>
            <a:off x="4061590" y="0"/>
            <a:ext cx="8162935" cy="6858000"/>
            <a:chOff x="4061590" y="0"/>
            <a:chExt cx="8162935" cy="6858000"/>
          </a:xfrm>
        </p:grpSpPr>
        <p:pic>
          <p:nvPicPr>
            <p:cNvPr id="14" name="Image 13" descr="Une image contenant ciel, bateau, eau, extérieur&#10;&#10;Description générée automatiquement">
              <a:extLst>
                <a:ext uri="{FF2B5EF4-FFF2-40B4-BE49-F238E27FC236}">
                  <a16:creationId xmlns:a16="http://schemas.microsoft.com/office/drawing/2014/main" id="{1352C779-61FE-45F1-9825-B560F0DC7A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74842" y="0"/>
              <a:ext cx="8149683" cy="6858000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6B9B12BD-39D0-40A2-A935-1A8E76E64CA2}"/>
                </a:ext>
              </a:extLst>
            </p:cNvPr>
            <p:cNvSpPr txBox="1"/>
            <p:nvPr/>
          </p:nvSpPr>
          <p:spPr>
            <a:xfrm>
              <a:off x="4061590" y="6550223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4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164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>
            <a:extLst>
              <a:ext uri="{FF2B5EF4-FFF2-40B4-BE49-F238E27FC236}">
                <a16:creationId xmlns:a16="http://schemas.microsoft.com/office/drawing/2014/main" id="{D36551C6-AC39-4A6E-A88A-E7B41333282F}"/>
              </a:ext>
            </a:extLst>
          </p:cNvPr>
          <p:cNvSpPr txBox="1"/>
          <p:nvPr/>
        </p:nvSpPr>
        <p:spPr>
          <a:xfrm>
            <a:off x="6096000" y="2121293"/>
            <a:ext cx="51688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One of the antenna emits, aiming alternatively towards the left and the right swath, each with a different polarization of the radar wave emitted. Both antennae are receiving. </a:t>
            </a:r>
          </a:p>
          <a:p>
            <a:endParaRPr lang="en-US" sz="2400" dirty="0"/>
          </a:p>
          <a:p>
            <a:r>
              <a:rPr lang="en-US" sz="2400" dirty="0"/>
              <a:t>The use of different polarizations for each swath enables to determine the side the antenna pointed to;  at the incidences used, the reflection on the water has no impact on polarization (contrary to classical SAR).</a:t>
            </a:r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2FDD9C0F-914A-4B49-BD02-C780EABAD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6240" y="136526"/>
            <a:ext cx="6292884" cy="544512"/>
          </a:xfrm>
        </p:spPr>
        <p:txBody>
          <a:bodyPr>
            <a:normAutofit fontScale="90000"/>
          </a:bodyPr>
          <a:lstStyle/>
          <a:p>
            <a:r>
              <a:rPr lang="en-US" dirty="0"/>
              <a:t>Swot emission scheme	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CD52EF7-4B86-44AC-8E1F-2ED1F4A9BFB1}"/>
              </a:ext>
            </a:extLst>
          </p:cNvPr>
          <p:cNvGrpSpPr/>
          <p:nvPr/>
        </p:nvGrpSpPr>
        <p:grpSpPr>
          <a:xfrm>
            <a:off x="0" y="0"/>
            <a:ext cx="5756240" cy="6907218"/>
            <a:chOff x="0" y="0"/>
            <a:chExt cx="5756240" cy="6907218"/>
          </a:xfrm>
        </p:grpSpPr>
        <p:pic>
          <p:nvPicPr>
            <p:cNvPr id="14" name="Image 13" descr="Une image contenant ciel, transport, extérieur, assis&#10;&#10;Description générée automatiquement">
              <a:extLst>
                <a:ext uri="{FF2B5EF4-FFF2-40B4-BE49-F238E27FC236}">
                  <a16:creationId xmlns:a16="http://schemas.microsoft.com/office/drawing/2014/main" id="{CAE9CE61-0036-4022-A955-F5F40A8DC9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5756240" cy="6858000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E71EBD6D-FFC8-464A-BC59-BC0EE35BD86F}"/>
                </a:ext>
              </a:extLst>
            </p:cNvPr>
            <p:cNvSpPr txBox="1"/>
            <p:nvPr/>
          </p:nvSpPr>
          <p:spPr>
            <a:xfrm>
              <a:off x="4164137" y="6645608"/>
              <a:ext cx="159210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1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1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C24EC4A0-08AB-4661-AA1F-C2A25A2DFE52}"/>
              </a:ext>
            </a:extLst>
          </p:cNvPr>
          <p:cNvGrpSpPr/>
          <p:nvPr/>
        </p:nvGrpSpPr>
        <p:grpSpPr>
          <a:xfrm>
            <a:off x="87236" y="6480000"/>
            <a:ext cx="813818" cy="276018"/>
            <a:chOff x="220980" y="6445457"/>
            <a:chExt cx="813818" cy="27601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3E8B7474-66C7-430D-A952-0238FA7C0D0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99D6E90E-2149-4C23-9FE3-D9F39CEECE4A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Cnes</a:t>
              </a:r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/Aviso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5270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89" name="Text Box 23">
            <a:extLst>
              <a:ext uri="{FF2B5EF4-FFF2-40B4-BE49-F238E27FC236}">
                <a16:creationId xmlns:a16="http://schemas.microsoft.com/office/drawing/2014/main" id="{5DFCD36B-A4BC-4CD6-96E0-F21C3FD72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879" y="258680"/>
            <a:ext cx="9901989" cy="5010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937" tIns="45969" rIns="91937" bIns="45969">
            <a:spAutoFit/>
          </a:bodyPr>
          <a:lstStyle>
            <a:lvl1pPr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fr-FR" altLang="fr-FR" sz="2653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46FB4A1-ECEF-4DAD-993E-969D01981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fr-FR" dirty="0"/>
              <a:t>Swot incidence angle vs other satellites/techniques	</a:t>
            </a:r>
            <a:endParaRPr lang="en-US" dirty="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23DB28FE-E74F-40B7-8B20-A7FA3E8E2E3A}"/>
              </a:ext>
            </a:extLst>
          </p:cNvPr>
          <p:cNvGrpSpPr/>
          <p:nvPr/>
        </p:nvGrpSpPr>
        <p:grpSpPr>
          <a:xfrm>
            <a:off x="1410259" y="647700"/>
            <a:ext cx="9915241" cy="6252604"/>
            <a:chOff x="1356471" y="622759"/>
            <a:chExt cx="9915241" cy="6252604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0467F9DA-7D63-4C7B-AD71-B7FD301D51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69723" y="622759"/>
              <a:ext cx="9901989" cy="6235241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BDEBDC2-CE19-424A-8EF3-5A73D17F4FF3}"/>
                </a:ext>
              </a:extLst>
            </p:cNvPr>
            <p:cNvSpPr txBox="1"/>
            <p:nvPr/>
          </p:nvSpPr>
          <p:spPr>
            <a:xfrm>
              <a:off x="1356471" y="6567586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4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104F93-F848-4C46-9500-948ECD3AD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fr-FR" dirty="0"/>
              <a:t>Swot incidence angle: why?	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C3503A-A6F2-4CF2-AEF3-CE5FC6F81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1-</a:t>
            </a:r>
            <a:r>
              <a:rPr lang="en-US" dirty="0"/>
              <a:t>4° incidence:</a:t>
            </a:r>
          </a:p>
          <a:p>
            <a:r>
              <a:rPr lang="en-US" dirty="0"/>
              <a:t>Not nadir: this enables wide-swath measurement</a:t>
            </a:r>
          </a:p>
          <a:p>
            <a:r>
              <a:rPr lang="en-US" dirty="0"/>
              <a:t>But not as high as SAR (or </a:t>
            </a:r>
            <a:r>
              <a:rPr lang="en-US" dirty="0" err="1"/>
              <a:t>scatterometers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Better accuracy on height determination</a:t>
            </a:r>
          </a:p>
          <a:p>
            <a:pPr lvl="1"/>
            <a:r>
              <a:rPr lang="en-US" dirty="0"/>
              <a:t>get some backscatter even if roughness is very small (not, however if no roughness at all = “dark waters”, i.e. Descartes’ reflection law)</a:t>
            </a:r>
          </a:p>
          <a:p>
            <a:pPr lvl="1"/>
            <a:r>
              <a:rPr lang="en-US" dirty="0"/>
              <a:t>A requirement to have enough backscatter over water to work on in Ka-band</a:t>
            </a:r>
          </a:p>
          <a:p>
            <a:pPr lvl="1"/>
            <a:r>
              <a:rPr lang="en-US" dirty="0"/>
              <a:t>backscattering</a:t>
            </a:r>
            <a:r>
              <a:rPr lang="fr-FR" dirty="0"/>
              <a:t> of </a:t>
            </a:r>
            <a:r>
              <a:rPr lang="en-US" dirty="0"/>
              <a:t>water much higher than the one of land surfaces at those incidences</a:t>
            </a:r>
            <a:br>
              <a:rPr lang="en-US" dirty="0"/>
            </a:br>
            <a:r>
              <a:rPr lang="en-US" dirty="0"/>
              <a:t>(water is more mirror-like ; land is rougher</a:t>
            </a:r>
            <a:r>
              <a:rPr lang="fr-F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104F93-F848-4C46-9500-948ECD3AD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 of Ka-band</a:t>
            </a:r>
            <a:r>
              <a:rPr lang="fr-FR" dirty="0"/>
              <a:t> (</a:t>
            </a:r>
            <a:r>
              <a:rPr lang="fr-FR" dirty="0">
                <a:sym typeface="Symbol" panose="05050102010706020507" pitchFamily="18" charset="2"/>
              </a:rPr>
              <a:t> = 8,6 mm)	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C3503A-A6F2-4CF2-AEF3-CE5FC6F81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 specular reflection</a:t>
            </a:r>
          </a:p>
          <a:p>
            <a:r>
              <a:rPr lang="en-US" dirty="0"/>
              <a:t>a smaller spacecraft/antenna/base</a:t>
            </a:r>
          </a:p>
          <a:p>
            <a:r>
              <a:rPr lang="en-US" dirty="0"/>
              <a:t>Smaller footprint</a:t>
            </a:r>
          </a:p>
          <a:p>
            <a:r>
              <a:rPr lang="en-US" dirty="0"/>
              <a:t>Small signal to noise ratio </a:t>
            </a:r>
          </a:p>
        </p:txBody>
      </p:sp>
    </p:spTree>
    <p:extLst>
      <p:ext uri="{BB962C8B-B14F-4D97-AF65-F5344CB8AC3E}">
        <p14:creationId xmlns:p14="http://schemas.microsoft.com/office/powerpoint/2010/main" val="965460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B0AD96D3-6E25-4675-B5DD-19D710FEE59E}"/>
              </a:ext>
            </a:extLst>
          </p:cNvPr>
          <p:cNvSpPr txBox="1"/>
          <p:nvPr/>
        </p:nvSpPr>
        <p:spPr>
          <a:xfrm>
            <a:off x="6624632" y="3142971"/>
            <a:ext cx="54244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r1</a:t>
            </a:r>
            <a:r>
              <a:rPr lang="en-US" sz="2000" dirty="0"/>
              <a:t> is measured using</a:t>
            </a:r>
            <a:r>
              <a:rPr lang="fr-FR" sz="2000" dirty="0"/>
              <a:t> the </a:t>
            </a:r>
            <a:r>
              <a:rPr lang="en-US" sz="2000" dirty="0"/>
              <a:t>round-trip time between the satellite and the surface </a:t>
            </a:r>
            <a:br>
              <a:rPr lang="en-US" sz="2000" dirty="0"/>
            </a:br>
            <a:r>
              <a:rPr lang="en-US" sz="2000" dirty="0"/>
              <a:t>(</a:t>
            </a:r>
            <a:r>
              <a:rPr lang="fr-FR" sz="2000" b="1" dirty="0">
                <a:solidFill>
                  <a:srgbClr val="FF0000"/>
                </a:solidFill>
              </a:rPr>
              <a:t>r1 </a:t>
            </a:r>
            <a:r>
              <a:rPr lang="fr-FR" sz="2000" b="1" dirty="0"/>
              <a:t>-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0066FF"/>
                </a:solidFill>
              </a:rPr>
              <a:t>r2</a:t>
            </a:r>
            <a:r>
              <a:rPr lang="en-US" sz="2000" dirty="0"/>
              <a:t>)</a:t>
            </a:r>
            <a:r>
              <a:rPr lang="en-US" sz="2000" dirty="0">
                <a:solidFill>
                  <a:srgbClr val="0066FF"/>
                </a:solidFill>
              </a:rPr>
              <a:t> </a:t>
            </a:r>
            <a:r>
              <a:rPr lang="en-US" sz="2000" dirty="0"/>
              <a:t>is also estimated</a:t>
            </a:r>
          </a:p>
          <a:p>
            <a:endParaRPr lang="en-US" sz="2000" dirty="0"/>
          </a:p>
          <a:p>
            <a:r>
              <a:rPr lang="en-US" sz="2000" b="1" dirty="0"/>
              <a:t>θ</a:t>
            </a:r>
            <a:r>
              <a:rPr lang="en-US" sz="2000" dirty="0"/>
              <a:t> is deduced from r1-r2 and B (distance between the two antennas).</a:t>
            </a:r>
          </a:p>
          <a:p>
            <a:endParaRPr lang="en-US" sz="2000" b="1" dirty="0"/>
          </a:p>
          <a:p>
            <a:r>
              <a:rPr lang="en-US" sz="2000" b="1" dirty="0"/>
              <a:t>H</a:t>
            </a:r>
            <a:r>
              <a:rPr lang="en-US" sz="2000" dirty="0"/>
              <a:t> (satellite altitude) is measured by precise location system onboard (Doris, GPS/</a:t>
            </a:r>
            <a:r>
              <a:rPr lang="en-US" sz="2000" dirty="0" err="1"/>
              <a:t>GNSS</a:t>
            </a:r>
            <a:r>
              <a:rPr lang="en-US" sz="2000" dirty="0"/>
              <a:t>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fr-FR" sz="2000" dirty="0"/>
              <a:t>	The water </a:t>
            </a:r>
            <a:r>
              <a:rPr lang="fr-FR" sz="2000" dirty="0" err="1"/>
              <a:t>height</a:t>
            </a:r>
            <a:r>
              <a:rPr lang="fr-FR" sz="2000" dirty="0"/>
              <a:t> </a:t>
            </a:r>
            <a:r>
              <a:rPr lang="fr-FR" sz="2000" dirty="0" err="1"/>
              <a:t>is</a:t>
            </a:r>
            <a:r>
              <a:rPr lang="fr-FR" sz="2000" dirty="0"/>
              <a:t> </a:t>
            </a:r>
            <a:r>
              <a:rPr lang="en-US" sz="2000" b="1" dirty="0"/>
              <a:t>h = H – r1 cos (θ)</a:t>
            </a:r>
            <a:endParaRPr lang="fr-FR" sz="20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E52B63B-960E-43BB-8AB9-5AADCB242C79}"/>
              </a:ext>
            </a:extLst>
          </p:cNvPr>
          <p:cNvSpPr txBox="1"/>
          <p:nvPr/>
        </p:nvSpPr>
        <p:spPr>
          <a:xfrm>
            <a:off x="6624632" y="1520824"/>
            <a:ext cx="55610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Both antenna receive the same signal reflected on the surface, but it hasn’t travelled the same distance. This enable to compute the surface height.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FC6B5E5-4158-4DEA-880D-9FA226055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5898" y="297439"/>
            <a:ext cx="5301960" cy="544512"/>
          </a:xfrm>
        </p:spPr>
        <p:txBody>
          <a:bodyPr>
            <a:normAutofit fontScale="90000"/>
          </a:bodyPr>
          <a:lstStyle/>
          <a:p>
            <a:r>
              <a:rPr lang="en-US" dirty="0"/>
              <a:t>Swot measurement geometry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28DDA226-1288-45BF-9B81-8600364C0697}"/>
              </a:ext>
            </a:extLst>
          </p:cNvPr>
          <p:cNvGrpSpPr/>
          <p:nvPr/>
        </p:nvGrpSpPr>
        <p:grpSpPr>
          <a:xfrm>
            <a:off x="0" y="0"/>
            <a:ext cx="6624632" cy="6858000"/>
            <a:chOff x="0" y="0"/>
            <a:chExt cx="6624632" cy="6858000"/>
          </a:xfrm>
        </p:grpSpPr>
        <p:pic>
          <p:nvPicPr>
            <p:cNvPr id="14" name="Image 13" descr="Une image contenant ciel&#10;&#10;Description générée automatiquement">
              <a:extLst>
                <a:ext uri="{FF2B5EF4-FFF2-40B4-BE49-F238E27FC236}">
                  <a16:creationId xmlns:a16="http://schemas.microsoft.com/office/drawing/2014/main" id="{13A964FF-0DCA-4B8E-A983-C05C3B9767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6624632" cy="6858000"/>
            </a:xfrm>
            <a:prstGeom prst="rect">
              <a:avLst/>
            </a:prstGeom>
          </p:spPr>
        </p:pic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218F30EE-6D2A-4DAB-AE5D-737279BA6B86}"/>
                </a:ext>
              </a:extLst>
            </p:cNvPr>
            <p:cNvSpPr txBox="1"/>
            <p:nvPr/>
          </p:nvSpPr>
          <p:spPr>
            <a:xfrm>
              <a:off x="4646334" y="6545689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4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7D8BEA73-4972-4341-B238-B669950913AD}"/>
              </a:ext>
            </a:extLst>
          </p:cNvPr>
          <p:cNvGrpSpPr/>
          <p:nvPr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20139EDB-CCBC-4747-8CEB-A5CCE5A8443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8D3C28A8-3374-4630-975F-44C43D9331AF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Cnes</a:t>
              </a:r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/Aviso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070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C6B5E5-4158-4DEA-880D-9FA226055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4630" y="136526"/>
            <a:ext cx="5424494" cy="544512"/>
          </a:xfrm>
        </p:spPr>
        <p:txBody>
          <a:bodyPr>
            <a:normAutofit fontScale="90000"/>
          </a:bodyPr>
          <a:lstStyle/>
          <a:p>
            <a:r>
              <a:rPr lang="en-US" dirty="0"/>
              <a:t>Swot measurement	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327CBE4-1B41-4D1C-BA23-B98151475C5D}"/>
              </a:ext>
            </a:extLst>
          </p:cNvPr>
          <p:cNvSpPr txBox="1"/>
          <p:nvPr/>
        </p:nvSpPr>
        <p:spPr>
          <a:xfrm flipH="1">
            <a:off x="6624632" y="1773044"/>
            <a:ext cx="542449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r1</a:t>
            </a:r>
            <a:r>
              <a:rPr lang="fr-FR" dirty="0"/>
              <a:t>: </a:t>
            </a:r>
            <a:r>
              <a:rPr lang="en-US" dirty="0"/>
              <a:t>determined using </a:t>
            </a:r>
            <a:r>
              <a:rPr lang="fr-FR" dirty="0"/>
              <a:t>the </a:t>
            </a:r>
            <a:r>
              <a:rPr lang="en-US" dirty="0"/>
              <a:t>round-trip time between the satellite and the surface</a:t>
            </a:r>
            <a:endParaRPr lang="fr-FR" dirty="0"/>
          </a:p>
          <a:p>
            <a:endParaRPr lang="fr-FR" dirty="0"/>
          </a:p>
          <a:p>
            <a:r>
              <a:rPr lang="fr-FR" b="1" dirty="0">
                <a:solidFill>
                  <a:srgbClr val="0066FF"/>
                </a:solidFill>
              </a:rPr>
              <a:t>r2</a:t>
            </a:r>
            <a:r>
              <a:rPr lang="fr-FR" dirty="0"/>
              <a:t> (or </a:t>
            </a:r>
            <a:r>
              <a:rPr lang="en-US" b="1" dirty="0" err="1"/>
              <a:t>Δr</a:t>
            </a:r>
            <a:r>
              <a:rPr lang="en-US" dirty="0"/>
              <a:t>)</a:t>
            </a:r>
            <a:r>
              <a:rPr lang="fr-FR" dirty="0"/>
              <a:t>: </a:t>
            </a:r>
            <a:r>
              <a:rPr lang="en-US" dirty="0"/>
              <a:t>deduced from the interferences between the two returned signals: </a:t>
            </a:r>
            <a:br>
              <a:rPr lang="en-US" dirty="0"/>
            </a:br>
            <a:r>
              <a:rPr lang="en-US" dirty="0"/>
              <a:t>the interferometric phase difference</a:t>
            </a:r>
            <a:r>
              <a:rPr lang="fr-FR" dirty="0"/>
              <a:t> </a:t>
            </a:r>
            <a:r>
              <a:rPr lang="en-US" dirty="0"/>
              <a:t> </a:t>
            </a:r>
            <a:r>
              <a:rPr lang="en-US" b="1" dirty="0" err="1"/>
              <a:t>Δφ</a:t>
            </a:r>
            <a:r>
              <a:rPr lang="en-US" b="1" dirty="0"/>
              <a:t> = -(2π/λ)(r2-r1)</a:t>
            </a:r>
            <a:br>
              <a:rPr lang="en-US" dirty="0"/>
            </a:br>
            <a:r>
              <a:rPr lang="en-US" u="sng" dirty="0"/>
              <a:t>but</a:t>
            </a:r>
            <a:r>
              <a:rPr lang="en-US" dirty="0"/>
              <a:t> </a:t>
            </a:r>
            <a:r>
              <a:rPr lang="en-US" b="1" dirty="0" err="1"/>
              <a:t>Δφ</a:t>
            </a:r>
            <a:r>
              <a:rPr lang="en-US" b="1" dirty="0"/>
              <a:t> </a:t>
            </a:r>
            <a:r>
              <a:rPr lang="en-US" dirty="0"/>
              <a:t>is known modulo 2π rad. So several values of (r2-r1) can provide with the same </a:t>
            </a:r>
            <a:r>
              <a:rPr lang="en-US" dirty="0" err="1"/>
              <a:t>Δφ</a:t>
            </a:r>
            <a:r>
              <a:rPr lang="en-US" dirty="0"/>
              <a:t>. </a:t>
            </a:r>
          </a:p>
          <a:p>
            <a:r>
              <a:rPr lang="en-US" dirty="0"/>
              <a:t>The </a:t>
            </a:r>
            <a:r>
              <a:rPr lang="en-US"/>
              <a:t>ambiguity is </a:t>
            </a:r>
            <a:r>
              <a:rPr lang="en-US" dirty="0"/>
              <a:t>raised using a DEM as reference, including surface heights over waters. This is possible if the height equivalent to a full 2π-phase shift is higher than the expected h (+/- 3 m near the nadir, but up to +/-30 m at the farthest in the swath). </a:t>
            </a:r>
          </a:p>
          <a:p>
            <a:endParaRPr lang="en-US" dirty="0"/>
          </a:p>
          <a:p>
            <a:r>
              <a:rPr lang="en-US" b="1" dirty="0"/>
              <a:t>θ</a:t>
            </a:r>
            <a:r>
              <a:rPr lang="en-US" dirty="0"/>
              <a:t> is </a:t>
            </a:r>
            <a:r>
              <a:rPr lang="en-US" dirty="0" err="1"/>
              <a:t>arcsin</a:t>
            </a:r>
            <a:r>
              <a:rPr lang="en-US" dirty="0"/>
              <a:t>((r1-r2)/B) (or </a:t>
            </a:r>
            <a:r>
              <a:rPr lang="en-US" dirty="0" err="1"/>
              <a:t>arcsin</a:t>
            </a:r>
            <a:r>
              <a:rPr lang="en-US" dirty="0"/>
              <a:t>(</a:t>
            </a:r>
            <a:r>
              <a:rPr lang="en-US" dirty="0" err="1"/>
              <a:t>λΔφ</a:t>
            </a:r>
            <a:r>
              <a:rPr lang="en-US" dirty="0"/>
              <a:t>/2πB) )</a:t>
            </a:r>
          </a:p>
          <a:p>
            <a:endParaRPr lang="en-US" dirty="0"/>
          </a:p>
          <a:p>
            <a:r>
              <a:rPr lang="en-US" b="1" dirty="0"/>
              <a:t>The water height is then: h= H – r1 cos (θ)</a:t>
            </a:r>
            <a:endParaRPr lang="fr-FR" dirty="0">
              <a:highlight>
                <a:srgbClr val="FFFF00"/>
              </a:highlight>
            </a:endParaRPr>
          </a:p>
          <a:p>
            <a:br>
              <a:rPr lang="en-US" dirty="0"/>
            </a:br>
            <a:endParaRPr lang="fr-FR" dirty="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873B139-A10B-49C1-A64D-B7EABCD6498B}"/>
              </a:ext>
            </a:extLst>
          </p:cNvPr>
          <p:cNvGrpSpPr/>
          <p:nvPr/>
        </p:nvGrpSpPr>
        <p:grpSpPr>
          <a:xfrm>
            <a:off x="-2" y="0"/>
            <a:ext cx="6624633" cy="6858000"/>
            <a:chOff x="-2" y="0"/>
            <a:chExt cx="6624633" cy="6858000"/>
          </a:xfrm>
        </p:grpSpPr>
        <p:pic>
          <p:nvPicPr>
            <p:cNvPr id="5" name="Image 4" descr="Une image contenant ciel&#10;&#10;Description générée automatiquement">
              <a:extLst>
                <a:ext uri="{FF2B5EF4-FFF2-40B4-BE49-F238E27FC236}">
                  <a16:creationId xmlns:a16="http://schemas.microsoft.com/office/drawing/2014/main" id="{6C9372C1-A6E2-4A73-83F1-EFB05F8CD4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2" y="0"/>
              <a:ext cx="6624632" cy="6858000"/>
            </a:xfrm>
            <a:prstGeom prst="rect">
              <a:avLst/>
            </a:prstGeom>
          </p:spPr>
        </p:pic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6E5D562B-7E92-46B0-A50E-38E5BE354C59}"/>
                </a:ext>
              </a:extLst>
            </p:cNvPr>
            <p:cNvSpPr txBox="1"/>
            <p:nvPr/>
          </p:nvSpPr>
          <p:spPr>
            <a:xfrm>
              <a:off x="4646333" y="6550223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4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BD78F80E-7AA9-41C3-885B-5935D3E26FB0}"/>
              </a:ext>
            </a:extLst>
          </p:cNvPr>
          <p:cNvGrpSpPr/>
          <p:nvPr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63AD9799-161D-4D30-977B-04281DA655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C007DB8D-BB46-4769-B125-63238314C1FF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Cnes</a:t>
              </a:r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/Aviso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6847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FAAC5C-B7D2-4DF2-B852-8F9A357F5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use interferometry?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D4540B-710B-42E9-9EE5-37BD0F7F1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high precision for small differences </a:t>
            </a:r>
            <a:br>
              <a:rPr lang="en-US" dirty="0"/>
            </a:br>
            <a:r>
              <a:rPr lang="en-US" dirty="0"/>
              <a:t>(in theory, a fraction of the wavelength, i.e. a fraction of 8 mm in Ka-Band. Things are more complex, though)</a:t>
            </a:r>
          </a:p>
          <a:p>
            <a:r>
              <a:rPr lang="en-US" dirty="0"/>
              <a:t>Seeing a surface in three dimensions requires at least two "eyes". Interferometry is the only way to obtain topographic images; doing so with 2 antennas on the same satellite makes it almost insensitive to surface variations.</a:t>
            </a:r>
          </a:p>
        </p:txBody>
      </p:sp>
    </p:spTree>
    <p:extLst>
      <p:ext uri="{BB962C8B-B14F-4D97-AF65-F5344CB8AC3E}">
        <p14:creationId xmlns:p14="http://schemas.microsoft.com/office/powerpoint/2010/main" val="1460725928"/>
      </p:ext>
    </p:extLst>
  </p:cSld>
  <p:clrMapOvr>
    <a:masterClrMapping/>
  </p:clrMapOvr>
</p:sld>
</file>

<file path=ppt/theme/theme1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5632</TotalTime>
  <Words>2102</Words>
  <Application>Microsoft Office PowerPoint</Application>
  <PresentationFormat>Grand écran</PresentationFormat>
  <Paragraphs>162</Paragraphs>
  <Slides>18</Slides>
  <Notes>18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Wingdings</vt:lpstr>
      <vt:lpstr>2_Thème Office</vt:lpstr>
      <vt:lpstr>How Swot is working?</vt:lpstr>
      <vt:lpstr>Swot emission scheme</vt:lpstr>
      <vt:lpstr>Swot emission scheme </vt:lpstr>
      <vt:lpstr>Swot incidence angle vs other satellites/techniques </vt:lpstr>
      <vt:lpstr>Swot incidence angle: why? </vt:lpstr>
      <vt:lpstr>Use of Ka-band ( = 8,6 mm) </vt:lpstr>
      <vt:lpstr>Swot measurement geometry</vt:lpstr>
      <vt:lpstr>Swot measurement  </vt:lpstr>
      <vt:lpstr>Why use interferometry? </vt:lpstr>
      <vt:lpstr>Roll effects </vt:lpstr>
      <vt:lpstr>Advantages / drawbacks </vt:lpstr>
      <vt:lpstr>Swot swath and pixel geometry</vt:lpstr>
      <vt:lpstr>Swot swath and pixel geometry </vt:lpstr>
      <vt:lpstr>Swot swath and pixel geometry (side view) </vt:lpstr>
      <vt:lpstr>Native pixels / dataset pixels ? </vt:lpstr>
      <vt:lpstr>Dark waters (no reflection towards the satellite) </vt:lpstr>
      <vt:lpstr>Value-added information from Swot</vt:lpstr>
      <vt:lpstr>Discharge: how Swot enables to access it?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Rosmorduc Vinca</dc:creator>
  <cp:lastModifiedBy>Rosmorduc Vinca</cp:lastModifiedBy>
  <cp:revision>64</cp:revision>
  <dcterms:created xsi:type="dcterms:W3CDTF">2018-03-12T16:05:52Z</dcterms:created>
  <dcterms:modified xsi:type="dcterms:W3CDTF">2024-01-26T15:00:22Z</dcterms:modified>
</cp:coreProperties>
</file>