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62" r:id="rId2"/>
    <p:sldId id="259" r:id="rId3"/>
    <p:sldId id="274" r:id="rId4"/>
    <p:sldId id="610" r:id="rId5"/>
    <p:sldId id="612" r:id="rId6"/>
    <p:sldId id="620" r:id="rId7"/>
    <p:sldId id="276" r:id="rId8"/>
    <p:sldId id="260" r:id="rId9"/>
    <p:sldId id="614" r:id="rId10"/>
    <p:sldId id="611" r:id="rId11"/>
    <p:sldId id="263" r:id="rId12"/>
    <p:sldId id="618" r:id="rId13"/>
    <p:sldId id="261" r:id="rId14"/>
    <p:sldId id="608" r:id="rId15"/>
    <p:sldId id="615" r:id="rId16"/>
    <p:sldId id="621" r:id="rId17"/>
    <p:sldId id="619" r:id="rId18"/>
    <p:sldId id="271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06868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8" autoAdjust="0"/>
    <p:restoredTop sz="70610" autoAdjust="0"/>
  </p:normalViewPr>
  <p:slideViewPr>
    <p:cSldViewPr snapToGrid="0" showGuides="1">
      <p:cViewPr varScale="1">
        <p:scale>
          <a:sx n="75" d="100"/>
          <a:sy n="75" d="100"/>
        </p:scale>
        <p:origin x="822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264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morduc Vinca" userId="ad80fc01-cf55-4376-a825-a887c8046f05" providerId="ADAL" clId="{E7C2C64E-6ECC-4B48-94F1-CC5D73D300AC}"/>
    <pc:docChg chg="delSld">
      <pc:chgData name="Rosmorduc Vinca" userId="ad80fc01-cf55-4376-a825-a887c8046f05" providerId="ADAL" clId="{E7C2C64E-6ECC-4B48-94F1-CC5D73D300AC}" dt="2024-01-26T15:01:25.723" v="0" actId="47"/>
      <pc:docMkLst>
        <pc:docMk/>
      </pc:docMkLst>
      <pc:sldChg chg="del">
        <pc:chgData name="Rosmorduc Vinca" userId="ad80fc01-cf55-4376-a825-a887c8046f05" providerId="ADAL" clId="{E7C2C64E-6ECC-4B48-94F1-CC5D73D300AC}" dt="2024-01-26T15:01:25.723" v="0" actId="47"/>
        <pc:sldMkLst>
          <pc:docMk/>
          <pc:sldMk cId="380122491" sldId="61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4E915C-D524-4FC1-AAFE-99240A8F25BF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4D437-B20D-4AE3-9E5B-DD411C8C31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1075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4243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780760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363075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5517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délais aller retour différents entre les différents points de la fauchée permet de déterminer où l’onde reçue s’est réfléchie dans la fauchée. 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4467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4425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5502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27658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640415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600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017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4948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Exemples d’autres angles utilisés :</a:t>
            </a:r>
            <a:br>
              <a:rPr lang="fr-FR" dirty="0"/>
            </a:br>
            <a:r>
              <a:rPr lang="fr-FR" dirty="0"/>
              <a:t>- SWIM : 6 angles d’incidence: 0°, 2°, 4°, 6°, 8° et 10° (</a:t>
            </a:r>
            <a:r>
              <a:rPr lang="it-IT" dirty="0"/>
              <a:t>diamètre de l’antenne : 90 cm (~2° d’ouverture)) ; 0 à 4° pour SWH, 6 à 10° pour spectre des vagues</a:t>
            </a:r>
          </a:p>
          <a:p>
            <a:r>
              <a:rPr lang="fr-FR" dirty="0"/>
              <a:t>  SCAT (sur </a:t>
            </a:r>
            <a:r>
              <a:rPr lang="fr-FR" dirty="0" err="1"/>
              <a:t>CFOSat</a:t>
            </a:r>
            <a:r>
              <a:rPr lang="fr-FR" dirty="0"/>
              <a:t>) : 20°-65° </a:t>
            </a:r>
          </a:p>
          <a:p>
            <a:r>
              <a:rPr lang="fr-FR" dirty="0"/>
              <a:t>- </a:t>
            </a:r>
            <a:r>
              <a:rPr lang="fr-FR" dirty="0" err="1"/>
              <a:t>Seawind</a:t>
            </a:r>
            <a:r>
              <a:rPr lang="fr-FR" dirty="0"/>
              <a:t> sur </a:t>
            </a:r>
            <a:r>
              <a:rPr lang="fr-FR" dirty="0" err="1"/>
              <a:t>quikscat</a:t>
            </a:r>
            <a:r>
              <a:rPr lang="fr-FR" dirty="0"/>
              <a:t> : entre </a:t>
            </a:r>
            <a:r>
              <a:rPr lang="en-US" dirty="0"/>
              <a:t>40º (</a:t>
            </a:r>
            <a:r>
              <a:rPr lang="en-US" dirty="0" err="1"/>
              <a:t>faisceau</a:t>
            </a:r>
            <a:r>
              <a:rPr lang="en-US" dirty="0"/>
              <a:t> </a:t>
            </a:r>
            <a:r>
              <a:rPr lang="en-US" dirty="0" err="1"/>
              <a:t>intérieur</a:t>
            </a:r>
            <a:r>
              <a:rPr lang="en-US" dirty="0"/>
              <a:t>) et 46º à </a:t>
            </a:r>
            <a:r>
              <a:rPr lang="en-US" dirty="0" err="1"/>
              <a:t>partir</a:t>
            </a:r>
            <a:r>
              <a:rPr lang="en-US" dirty="0"/>
              <a:t> du nadir </a:t>
            </a:r>
          </a:p>
          <a:p>
            <a:r>
              <a:rPr lang="en-US" dirty="0"/>
              <a:t>- ASCAT: angles </a:t>
            </a:r>
            <a:r>
              <a:rPr lang="en-US" dirty="0" err="1"/>
              <a:t>d’incidence</a:t>
            </a:r>
            <a:r>
              <a:rPr lang="en-US" dirty="0"/>
              <a:t> </a:t>
            </a:r>
            <a:r>
              <a:rPr lang="en-US" dirty="0" err="1"/>
              <a:t>locaux</a:t>
            </a:r>
            <a:r>
              <a:rPr lang="en-US" dirty="0"/>
              <a:t> entre 25 et 65º (milieu à H min = 25º).</a:t>
            </a:r>
            <a:endParaRPr lang="fr-FR" dirty="0"/>
          </a:p>
          <a:p>
            <a:r>
              <a:rPr lang="fr-FR" dirty="0"/>
              <a:t>- </a:t>
            </a:r>
            <a:r>
              <a:rPr lang="fr-FR" dirty="0" err="1"/>
              <a:t>TerraSar</a:t>
            </a:r>
            <a:r>
              <a:rPr lang="fr-FR" dirty="0"/>
              <a:t>-X : </a:t>
            </a:r>
            <a:r>
              <a:rPr lang="fr-FR" b="0" dirty="0" err="1"/>
              <a:t>ScanSAR</a:t>
            </a:r>
            <a:r>
              <a:rPr lang="fr-FR" b="0" dirty="0"/>
              <a:t> quatre faisceaux </a:t>
            </a:r>
            <a:r>
              <a:rPr lang="fr-FR" dirty="0"/>
              <a:t>20° - 45° </a:t>
            </a:r>
            <a:r>
              <a:rPr lang="fr-FR" b="1" dirty="0"/>
              <a:t>; </a:t>
            </a:r>
            <a:r>
              <a:rPr lang="fr-FR" b="0" dirty="0" err="1"/>
              <a:t>ScanSAR</a:t>
            </a:r>
            <a:r>
              <a:rPr lang="fr-FR" b="0" dirty="0"/>
              <a:t> six faisceaux : </a:t>
            </a:r>
            <a:r>
              <a:rPr lang="fr-FR" dirty="0"/>
              <a:t>15.6° - 49°. </a:t>
            </a:r>
            <a:endParaRPr lang="en-US" dirty="0"/>
          </a:p>
          <a:p>
            <a:endParaRPr lang="en-US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49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Proche du nadir (0,6-4° d'incidence) [généralement 20-50° pour les satellite SAR] </a:t>
            </a:r>
            <a:br>
              <a:rPr lang="fr-FR" dirty="0"/>
            </a:br>
            <a:r>
              <a:rPr lang="fr-FR" dirty="0"/>
              <a:t>-</a:t>
            </a:r>
            <a:r>
              <a:rPr lang="fr-FR" dirty="0" err="1"/>
              <a:t>layover</a:t>
            </a:r>
            <a:r>
              <a:rPr lang="fr-FR" dirty="0"/>
              <a:t> même pour une topographie modérée (pente &gt; 0,6-4°) </a:t>
            </a:r>
          </a:p>
          <a:p>
            <a:pPr marL="0" indent="0">
              <a:buFontTx/>
              <a:buNone/>
            </a:pPr>
            <a:r>
              <a:rPr lang="fr-FR" dirty="0"/>
              <a:t>Forte variation d'incidence relative, impliquant une variation forte/rapide de plusieurs paramètres clés : taille des pixels de la gamme projetée au sol, hauteur d'ambiguïté...</a:t>
            </a:r>
          </a:p>
          <a:p>
            <a:pPr marL="0" indent="0">
              <a:buFontTx/>
              <a:buNone/>
            </a:pPr>
            <a:r>
              <a:rPr lang="fr-FR" dirty="0"/>
              <a:t>Faible rapport signal/bruit (contraintes de puissance) [20-30 dB en dessous du SAR spatial conventionnel]</a:t>
            </a:r>
          </a:p>
          <a:p>
            <a:pPr marL="171450" indent="-171450">
              <a:buFontTx/>
              <a:buChar char="-"/>
            </a:pPr>
            <a:r>
              <a:rPr lang="fr-FR" dirty="0"/>
              <a:t>La plupart des surfaces terrestres sont en dessous du seuil de bruit thermique </a:t>
            </a:r>
          </a:p>
          <a:p>
            <a:pPr marL="171450" indent="-171450">
              <a:buFontTx/>
              <a:buChar char="-"/>
            </a:pPr>
            <a:r>
              <a:rPr lang="fr-FR" dirty="0"/>
              <a:t>Phase bruitée, nécessité d'une moyenne spatiale pour atteindre la précision de hauteur attendue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9354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574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1600" noProof="0" dirty="0"/>
              <a:t>Géométrie seule, sans mention de la détermination de phase utilisée pour obtenir r1-r2</a:t>
            </a:r>
          </a:p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588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88588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/>
              <a:t>Sauf mention contraire, la présentation “Comment Swot fonctionne-t-il ?” conçue par Cnes/Aviso est mise à disposition selon les termes de la Licence Creative Commons Attribution -  Partage dans les Mêmes Conditions 4.0 International (CC BY-SA 4.0). Pour consulter cette licence, allez sur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4D437-B20D-4AE3-9E5B-DD411C8C31ED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63959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F5CEA-070A-4417-B819-81E2E1CE1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E424CD-F9D2-4878-BF78-25DAAB748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D53F21-73A9-454A-A5F9-D52906D77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0541FF-7E2B-42C4-A22D-1062ED940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20889C-E19E-4B27-B405-450F45270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4328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C4D28B-D29C-4216-A854-BF5FD7D5C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1449" y="136526"/>
            <a:ext cx="118776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DB4917-2839-4853-982E-C7A3D68B6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49" y="828675"/>
            <a:ext cx="11877675" cy="5410200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2F7EC4-F760-4606-A271-009FA2FF0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2F36D8-BC59-4A94-A2F4-362BA493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7FD59C-0D0F-4F00-B17E-A49D3594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393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4255E-EE61-4782-B2DB-200F10B41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EBDF23-3312-4D70-B056-DDDD32D15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2FE0F3-5522-4ADC-A0A5-E9B421443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9B0902-0F24-47C9-A632-183E9F98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9E96E7-1D0F-4474-A209-E8904D06F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867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49C3C7-FF13-4F04-B4EF-984DC4EA6D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875" y="136526"/>
            <a:ext cx="119157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C5123F-F076-45D9-8479-8D0DD2E1FB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2875" y="860425"/>
            <a:ext cx="5181600" cy="531653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467BF8-D26B-43A6-A0F2-422E5B77C7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860425"/>
            <a:ext cx="5886450" cy="5316538"/>
          </a:xfrm>
        </p:spPr>
        <p:txBody>
          <a:bodyPr/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D6209D-0150-46B3-B9F7-D778EC031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29BAB3-0BB2-498E-A41E-4E5DC5E23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522DA9-726B-4ECE-9E3D-1F8D20C8E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568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B065AD-6D3F-43D3-8DE8-3F29E232B7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5773" y="136525"/>
            <a:ext cx="11953461" cy="593727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E0266F-5976-46F3-A286-525B47EA52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5774" y="925785"/>
            <a:ext cx="58518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FD69C4-DB85-4D5D-A601-93979C070E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5774" y="1749697"/>
            <a:ext cx="5851802" cy="43860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0199BB-C1C4-4D8D-921F-97DFFBB60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925785"/>
            <a:ext cx="592703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C63358-E620-4088-B1C3-3725B65BDC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749697"/>
            <a:ext cx="5927034" cy="4386060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773E05A-6A0F-49AB-BE71-3610D49A5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11E7CE-EC00-4FDB-91F9-B5F903FC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D6D96F-63B2-4D0F-8FC4-42D842B54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745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A19D51-B8F3-4FCD-8BB9-E5CE45CEBC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3825" y="136525"/>
            <a:ext cx="11925300" cy="51117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AFED5C4-4C45-4279-849B-81C8FF219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AFC307-1864-42F3-A743-B501DFFE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1DFD17-A629-4CA7-ABD5-C0EAB1E0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76837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7218E0-0B32-4AFB-859C-6806DFAA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A1BB58F-4998-4854-86E2-64642FAF5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F0555D-1F02-4675-B1A9-E66DC1DE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9478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398BE0-AFD1-4C76-ACD4-0E1CEED5A3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701C91-EDE3-426B-8E25-DE50C8821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B897EB-EF20-4BB1-BDE5-35D0B85FDE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B0F00F-0C11-4018-B77F-B5FE35C13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5456D3-842C-47A0-A7E9-B7D44B766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C7A718-3472-48B3-B53C-A5BAEF43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535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3C4F8-0AA6-4231-930F-5DD785B219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758A4C4-EA96-4514-AE1E-BBD91B44B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117699-03A0-425D-B154-69B1C5ADFF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30936B-5C63-4278-B9F4-7A069958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5C98E7-7667-4A3C-B248-FEBD2D36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69E184-D042-451A-9DD4-A8C9EA71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0021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EB33AC6-0AC8-4D40-8CEF-AE3DEBA9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225601"/>
            <a:ext cx="11866225" cy="45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9CC7D0-6791-4FCE-9F1E-822F69F1A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0000" y="818556"/>
            <a:ext cx="11866226" cy="535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BF1255-BAF3-4236-8EFC-79E3CC58C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3818" y="6356350"/>
            <a:ext cx="25875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AA8E-7501-47A7-B225-7AD486BA708D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4059F9-2BD9-427F-B6CD-A2AFAE794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259851-DE26-4373-BDC9-531757928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B214D-8A87-443C-8B08-BBD68F3CBDC6}" type="slidenum">
              <a:rPr lang="fr-FR" smtClean="0"/>
              <a:t>‹N°›</a:t>
            </a:fld>
            <a:endParaRPr lang="fr-FR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8BE9280-16A5-4A2F-BD7C-5E085FE82D75}"/>
              </a:ext>
            </a:extLst>
          </p:cNvPr>
          <p:cNvGrpSpPr/>
          <p:nvPr userDrawn="1"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6016F65D-51E8-47F2-9AE6-20B9B73F52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9CFA73D-A6E9-4AB6-A328-D2B90EDFC654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Cnes</a:t>
              </a:r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/Aviso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1025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tabLst>
          <a:tab pos="11661775" algn="r"/>
        </a:tabLst>
        <a:defRPr sz="4400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5DB1C190-AE05-43B5-AF3B-E7D58C9B7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142" y="1709738"/>
            <a:ext cx="10827834" cy="2852737"/>
          </a:xfrm>
        </p:spPr>
        <p:txBody>
          <a:bodyPr/>
          <a:lstStyle/>
          <a:p>
            <a:r>
              <a:rPr lang="fr-FR" dirty="0"/>
              <a:t>Comment Swot fonctionne-t-il ?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24D7FA2-B99D-4F03-8632-117CC3BADC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0CE3B2E4-C87B-4265-830C-7FB8670D7893}"/>
              </a:ext>
            </a:extLst>
          </p:cNvPr>
          <p:cNvGrpSpPr/>
          <p:nvPr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1ACA19C3-E9E5-421F-A8E9-A871280133E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8E6B1DF3-D0A3-4713-BFAB-CAD98252F28E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Cnes</a:t>
              </a:r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/Aviso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12527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7BB743-1310-47B0-A00B-671A24206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Effets de roulis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ED840E5-1121-4262-AA2D-12773140B0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base B entre les deux antennes doit être parallèle à la surface de la Terre (perpendiculaire au nadir).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E9FF6F61-D4BA-4881-A362-DC3E921C07E0}"/>
              </a:ext>
            </a:extLst>
          </p:cNvPr>
          <p:cNvSpPr txBox="1">
            <a:spLocks/>
          </p:cNvSpPr>
          <p:nvPr/>
        </p:nvSpPr>
        <p:spPr>
          <a:xfrm>
            <a:off x="0" y="2038831"/>
            <a:ext cx="2926080" cy="4482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Mais le satellite peut légèrement tanguer (l’attitude est contrôlée)</a:t>
            </a:r>
          </a:p>
          <a:p>
            <a:r>
              <a:rPr lang="fr-FR" dirty="0"/>
              <a:t>Ce roulis a un impact sur la détermination de la hauteur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622295AA-8F73-435E-A8AD-3DBE9F3F974C}"/>
              </a:ext>
            </a:extLst>
          </p:cNvPr>
          <p:cNvGrpSpPr/>
          <p:nvPr/>
        </p:nvGrpSpPr>
        <p:grpSpPr>
          <a:xfrm>
            <a:off x="2877846" y="1801504"/>
            <a:ext cx="9226594" cy="5013544"/>
            <a:chOff x="2877846" y="1801504"/>
            <a:chExt cx="9226594" cy="5013544"/>
          </a:xfrm>
        </p:grpSpPr>
        <p:pic>
          <p:nvPicPr>
            <p:cNvPr id="5" name="Image 4">
              <a:extLst>
                <a:ext uri="{FF2B5EF4-FFF2-40B4-BE49-F238E27FC236}">
                  <a16:creationId xmlns:a16="http://schemas.microsoft.com/office/drawing/2014/main" id="{1E22A8E9-3AD5-4BE2-9C6E-BDE27AA11E3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2877846" y="1801504"/>
              <a:ext cx="9226594" cy="4988462"/>
            </a:xfrm>
            <a:prstGeom prst="rect">
              <a:avLst/>
            </a:prstGeom>
          </p:spPr>
        </p:pic>
        <p:sp>
          <p:nvSpPr>
            <p:cNvPr id="7" name="ZoneTexte 6">
              <a:extLst>
                <a:ext uri="{FF2B5EF4-FFF2-40B4-BE49-F238E27FC236}">
                  <a16:creationId xmlns:a16="http://schemas.microsoft.com/office/drawing/2014/main" id="{C176377B-46C0-48EA-8AD8-C1D86E08AEF2}"/>
                </a:ext>
              </a:extLst>
            </p:cNvPr>
            <p:cNvSpPr txBox="1"/>
            <p:nvPr/>
          </p:nvSpPr>
          <p:spPr>
            <a:xfrm>
              <a:off x="2926080" y="6507271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233136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71F046A-73DD-4B74-91B8-FC0F3B073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Avantages / inconvénients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17611D7-99AF-4430-90A5-257532E018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Parmi les avantages: </a:t>
            </a:r>
          </a:p>
          <a:p>
            <a:pPr lvl="1"/>
            <a:r>
              <a:rPr lang="fr-FR" dirty="0"/>
              <a:t>Résolution</a:t>
            </a:r>
          </a:p>
          <a:p>
            <a:pPr lvl="1"/>
            <a:r>
              <a:rPr lang="fr-FR" dirty="0"/>
              <a:t>Fauchée, c’est-à-dire la capacité de collecter des données en deux dimensions en un seul passage </a:t>
            </a:r>
            <a:r>
              <a:rPr lang="fr-FR" dirty="0" err="1"/>
              <a:t>satelite</a:t>
            </a:r>
            <a:r>
              <a:rPr lang="fr-FR" dirty="0"/>
              <a:t>, ce qui n’est pas possible actuellement avec l’altimétrie (classique comme « SAR »)	</a:t>
            </a:r>
          </a:p>
          <a:p>
            <a:pPr lvl="1"/>
            <a:r>
              <a:rPr lang="fr-FR" dirty="0"/>
              <a:t>Un concept très innovant, techniquement complexe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Les inconvénients possibles</a:t>
            </a:r>
          </a:p>
          <a:p>
            <a:pPr lvl="1"/>
            <a:r>
              <a:rPr lang="fr-FR" dirty="0"/>
              <a:t>L’utilisation de la bande Ka, si elle permet une meilleure résolution (empreinte au sol plus petite) pourrait fournir moins de données quand il pleut. </a:t>
            </a:r>
          </a:p>
          <a:p>
            <a:pPr lvl="1"/>
            <a:r>
              <a:rPr lang="fr-FR" dirty="0"/>
              <a:t>Un concept très innovant, techniquement complexe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6933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D51CF301-881B-463A-90FC-0667CDE9A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Fauchée et géométrie des pixels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0EA24A22-979F-40AC-A9B1-B87B77AAD7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651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7DCD6FCC-B63B-4520-B30F-65A9CCA2BF7B}"/>
              </a:ext>
            </a:extLst>
          </p:cNvPr>
          <p:cNvGrpSpPr/>
          <p:nvPr/>
        </p:nvGrpSpPr>
        <p:grpSpPr>
          <a:xfrm>
            <a:off x="5355988" y="681038"/>
            <a:ext cx="6836012" cy="6176962"/>
            <a:chOff x="5355988" y="681038"/>
            <a:chExt cx="6836012" cy="6176962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B118623E-E698-48EF-82AE-1C9189D5799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55988" y="681038"/>
              <a:ext cx="6821894" cy="5938126"/>
            </a:xfrm>
            <a:prstGeom prst="rect">
              <a:avLst/>
            </a:prstGeom>
          </p:spPr>
        </p:pic>
        <p:sp>
          <p:nvSpPr>
            <p:cNvPr id="11" name="ZoneTexte 10">
              <a:extLst>
                <a:ext uri="{FF2B5EF4-FFF2-40B4-BE49-F238E27FC236}">
                  <a16:creationId xmlns:a16="http://schemas.microsoft.com/office/drawing/2014/main" id="{20630D00-C1E4-4354-9F3A-C43C20D135BD}"/>
                </a:ext>
              </a:extLst>
            </p:cNvPr>
            <p:cNvSpPr txBox="1"/>
            <p:nvPr/>
          </p:nvSpPr>
          <p:spPr>
            <a:xfrm>
              <a:off x="10213702" y="6550223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847E2674-FCE3-4B18-A1FE-4DE43BA4C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 fauchée </a:t>
            </a:r>
            <a:r>
              <a:rPr lang="fr-FR" dirty="0" err="1"/>
              <a:t>Swot</a:t>
            </a:r>
            <a:r>
              <a:rPr lang="fr-FR" dirty="0"/>
              <a:t> et la géométrie des pixels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2DF87E-1F8B-4B83-B08E-5A9CB2B6C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1449" y="828675"/>
            <a:ext cx="5533315" cy="5410200"/>
          </a:xfrm>
        </p:spPr>
        <p:txBody>
          <a:bodyPr>
            <a:normAutofit lnSpcReduction="10000"/>
          </a:bodyPr>
          <a:lstStyle/>
          <a:p>
            <a:r>
              <a:rPr lang="fr-FR" dirty="0"/>
              <a:t>Les deux antennes (à l’extrémité de chaque mat) reçoivent l’onde radar réfléchie venant des deux fauchées</a:t>
            </a:r>
          </a:p>
          <a:p>
            <a:r>
              <a:rPr lang="fr-FR" dirty="0"/>
              <a:t>La succession des pixels en travers de la fauchée dérive du temps mis par l’onde à revenir au satellite</a:t>
            </a:r>
          </a:p>
          <a:p>
            <a:r>
              <a:rPr lang="fr-FR" dirty="0"/>
              <a:t>Plus un pixel est loin du trou central, plus il est petit (en largeur, la longueur restant la même). </a:t>
            </a:r>
          </a:p>
          <a:p>
            <a:r>
              <a:rPr lang="fr-FR" dirty="0"/>
              <a:t>L’altimétrie Doppler est utilisée pour diviser l’empreinte au sol en unités plus petites (le long de la trace)</a:t>
            </a:r>
          </a:p>
        </p:txBody>
      </p:sp>
    </p:spTree>
    <p:extLst>
      <p:ext uri="{BB962C8B-B14F-4D97-AF65-F5344CB8AC3E}">
        <p14:creationId xmlns:p14="http://schemas.microsoft.com/office/powerpoint/2010/main" val="680082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ECAB08-5F89-4060-BF0C-6F19B8943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4000" dirty="0"/>
              <a:t>La fauchée </a:t>
            </a:r>
            <a:r>
              <a:rPr lang="fr-FR" sz="4000" dirty="0" err="1"/>
              <a:t>Swot</a:t>
            </a:r>
            <a:r>
              <a:rPr lang="fr-FR" sz="4000" dirty="0"/>
              <a:t> et la géométrie des pixels (vue de côté</a:t>
            </a:r>
            <a:r>
              <a:rPr lang="en-US" sz="4000" dirty="0"/>
              <a:t>)	</a:t>
            </a:r>
            <a:endParaRPr lang="fr-FR" sz="40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7CF7C0-D2EA-44C5-B528-6DD63D00BE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1434" y="909056"/>
            <a:ext cx="3233415" cy="555783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altLang="fr-FR" sz="2400" dirty="0"/>
              <a:t>Perte de résolution près du nadir</a:t>
            </a:r>
          </a:p>
          <a:p>
            <a:pPr marL="0" indent="0">
              <a:buNone/>
            </a:pPr>
            <a:r>
              <a:rPr lang="fr-FR" altLang="fr-FR" sz="2400" dirty="0">
                <a:sym typeface="Wingdings" panose="05000000000000000000" pitchFamily="2" charset="2"/>
              </a:rPr>
              <a:t>+/- 10 km de zone aveugle de part et d’autre du nadir</a:t>
            </a:r>
          </a:p>
          <a:p>
            <a:pPr marL="0" indent="0">
              <a:buNone/>
            </a:pPr>
            <a:r>
              <a:rPr lang="fr-FR" altLang="fr-FR" sz="2400" dirty="0">
                <a:sym typeface="Wingdings" panose="05000000000000000000" pitchFamily="2" charset="2"/>
              </a:rPr>
              <a:t>Contraste terres / eaux réduit loin du nadir,</a:t>
            </a:r>
            <a:r>
              <a:rPr lang="fr-FR" altLang="fr-FR" sz="2400" dirty="0"/>
              <a:t> car l’eau réfléchit mieux aux faibles incidences, alors que les terres réfléchissent à peu près de la même façon à toutes les incidences (la surface des terres est plus accidentée que celle de l’eau)</a:t>
            </a:r>
          </a:p>
        </p:txBody>
      </p:sp>
      <p:grpSp>
        <p:nvGrpSpPr>
          <p:cNvPr id="5" name="Groupe 4">
            <a:extLst>
              <a:ext uri="{FF2B5EF4-FFF2-40B4-BE49-F238E27FC236}">
                <a16:creationId xmlns:a16="http://schemas.microsoft.com/office/drawing/2014/main" id="{3E45C653-0183-4003-B53B-CF5EF8288998}"/>
              </a:ext>
            </a:extLst>
          </p:cNvPr>
          <p:cNvGrpSpPr/>
          <p:nvPr/>
        </p:nvGrpSpPr>
        <p:grpSpPr>
          <a:xfrm>
            <a:off x="85724" y="880281"/>
            <a:ext cx="8815710" cy="5975946"/>
            <a:chOff x="85724" y="880281"/>
            <a:chExt cx="8815710" cy="5975946"/>
          </a:xfrm>
        </p:grpSpPr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4E6CFA2E-F9D2-4D01-AC5C-4C2A003BD8FD}"/>
                </a:ext>
              </a:extLst>
            </p:cNvPr>
            <p:cNvGrpSpPr/>
            <p:nvPr/>
          </p:nvGrpSpPr>
          <p:grpSpPr>
            <a:xfrm>
              <a:off x="85724" y="880281"/>
              <a:ext cx="8815710" cy="5975946"/>
              <a:chOff x="51161" y="926265"/>
              <a:chExt cx="8815710" cy="5975946"/>
            </a:xfrm>
          </p:grpSpPr>
          <p:pic>
            <p:nvPicPr>
              <p:cNvPr id="37" name="Image 36">
                <a:extLst>
                  <a:ext uri="{FF2B5EF4-FFF2-40B4-BE49-F238E27FC236}">
                    <a16:creationId xmlns:a16="http://schemas.microsoft.com/office/drawing/2014/main" id="{E66133CC-0349-4DE8-961B-513A07FAEC2E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51161" y="926265"/>
                <a:ext cx="8764547" cy="5897183"/>
              </a:xfrm>
              <a:prstGeom prst="rect">
                <a:avLst/>
              </a:prstGeom>
            </p:spPr>
          </p:pic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662973E9-DC71-4FC7-B933-AEC6D22D39A8}"/>
                  </a:ext>
                </a:extLst>
              </p:cNvPr>
              <p:cNvSpPr txBox="1"/>
              <p:nvPr/>
            </p:nvSpPr>
            <p:spPr>
              <a:xfrm>
                <a:off x="7752463" y="6471324"/>
                <a:ext cx="1114408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100" dirty="0">
                    <a:solidFill>
                      <a:schemeClr val="bg2">
                        <a:lumMod val="75000"/>
                      </a:schemeClr>
                    </a:solidFill>
                  </a:rPr>
                  <a:t>© </a:t>
                </a:r>
                <a:r>
                  <a:rPr lang="fr-FR" sz="1100" dirty="0" err="1">
                    <a:solidFill>
                      <a:schemeClr val="bg2">
                        <a:lumMod val="75000"/>
                      </a:schemeClr>
                    </a:solidFill>
                  </a:rPr>
                  <a:t>Cnes</a:t>
                </a:r>
                <a:r>
                  <a:rPr lang="fr-FR" sz="1100" dirty="0">
                    <a:solidFill>
                      <a:schemeClr val="bg2">
                        <a:lumMod val="75000"/>
                      </a:schemeClr>
                    </a:solidFill>
                  </a:rPr>
                  <a:t> / </a:t>
                </a:r>
                <a:br>
                  <a:rPr lang="fr-FR" sz="1100" dirty="0">
                    <a:solidFill>
                      <a:schemeClr val="bg2">
                        <a:lumMod val="75000"/>
                      </a:schemeClr>
                    </a:solidFill>
                  </a:rPr>
                </a:br>
                <a:r>
                  <a:rPr lang="fr-FR" sz="1100" dirty="0">
                    <a:solidFill>
                      <a:schemeClr val="bg2">
                        <a:lumMod val="75000"/>
                      </a:schemeClr>
                    </a:solidFill>
                  </a:rPr>
                  <a:t>Mira Production</a:t>
                </a:r>
              </a:p>
            </p:txBody>
          </p:sp>
        </p:grp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68CE6EC5-A701-4BBF-931F-4A0D5DC4CA2B}"/>
                </a:ext>
              </a:extLst>
            </p:cNvPr>
            <p:cNvSpPr txBox="1"/>
            <p:nvPr/>
          </p:nvSpPr>
          <p:spPr>
            <a:xfrm>
              <a:off x="6687680" y="909056"/>
              <a:ext cx="19118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(angles </a:t>
              </a:r>
              <a:r>
                <a:rPr lang="en-US" dirty="0" err="1">
                  <a:solidFill>
                    <a:schemeClr val="bg1"/>
                  </a:solidFill>
                </a:rPr>
                <a:t>exaggerés</a:t>
              </a:r>
              <a:r>
                <a:rPr lang="en-US" dirty="0">
                  <a:solidFill>
                    <a:schemeClr val="bg1"/>
                  </a:solidFill>
                </a:rPr>
                <a:t>)</a:t>
              </a:r>
            </a:p>
          </p:txBody>
        </p:sp>
      </p:grpSp>
      <p:grpSp>
        <p:nvGrpSpPr>
          <p:cNvPr id="6" name="Groupe 5">
            <a:extLst>
              <a:ext uri="{FF2B5EF4-FFF2-40B4-BE49-F238E27FC236}">
                <a16:creationId xmlns:a16="http://schemas.microsoft.com/office/drawing/2014/main" id="{FC2C51CE-3173-4E08-B98E-8725698F572E}"/>
              </a:ext>
            </a:extLst>
          </p:cNvPr>
          <p:cNvGrpSpPr/>
          <p:nvPr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F1E0BBE4-9DA0-4098-95EA-0692429B413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F733211E-F959-4706-8BD1-2A1757728D5C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 err="1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Cnes</a:t>
              </a:r>
              <a:r>
                <a:rPr lang="fr-FR" sz="9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/Aviso</a:t>
              </a:r>
            </a:p>
          </p:txBody>
        </p:sp>
      </p:grp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233BD2-1CA3-4E83-B25D-35D629BD2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Pixels natifs / pixels des données ?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C994C3-2921-49ED-9FCA-0978A65AF3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Les pixels natifs, du fait des contraintes de mesure, sont de tailles différentes.</a:t>
            </a:r>
          </a:p>
          <a:p>
            <a:r>
              <a:rPr lang="fr-FR" dirty="0"/>
              <a:t>De plus, les mesures pour une zone donnée peuvent se chevaucher</a:t>
            </a:r>
          </a:p>
          <a:p>
            <a:endParaRPr lang="fr-FR" dirty="0"/>
          </a:p>
          <a:p>
            <a:r>
              <a:rPr lang="fr-FR" dirty="0"/>
              <a:t>Dans les traitements, un moyennage</a:t>
            </a:r>
          </a:p>
          <a:p>
            <a:pPr lvl="1"/>
            <a:r>
              <a:rPr lang="fr-FR" dirty="0"/>
              <a:t>À bord pour le mode « bas débit » (le seul sur océan hauturier)</a:t>
            </a:r>
          </a:p>
          <a:p>
            <a:pPr lvl="1"/>
            <a:r>
              <a:rPr lang="fr-FR" dirty="0"/>
              <a:t>Au sol pour le mode « haut débit » (eaux continentales et côtières)</a:t>
            </a:r>
          </a:p>
        </p:txBody>
      </p:sp>
    </p:spTree>
    <p:extLst>
      <p:ext uri="{BB962C8B-B14F-4D97-AF65-F5344CB8AC3E}">
        <p14:creationId xmlns:p14="http://schemas.microsoft.com/office/powerpoint/2010/main" val="3760024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534D16-6A7A-4C16-AF6C-E7C52878AE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« </a:t>
            </a:r>
            <a:r>
              <a:rPr lang="fr-FR" dirty="0" err="1"/>
              <a:t>Dark</a:t>
            </a:r>
            <a:r>
              <a:rPr lang="fr-FR" dirty="0"/>
              <a:t> waters » (pas de réflexion vers </a:t>
            </a:r>
            <a:r>
              <a:rPr lang="fr-FR"/>
              <a:t>le satellite)</a:t>
            </a:r>
            <a:r>
              <a:rPr lang="fr-FR" dirty="0"/>
              <a:t>	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B8B7176D-F0E3-4D3F-A14E-B58A2114E3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782290" y="907059"/>
            <a:ext cx="8328742" cy="5892799"/>
          </a:xfr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34DFBCFB-DB62-4CFD-910F-41786867069C}"/>
              </a:ext>
            </a:extLst>
          </p:cNvPr>
          <p:cNvSpPr txBox="1"/>
          <p:nvPr/>
        </p:nvSpPr>
        <p:spPr>
          <a:xfrm>
            <a:off x="4712594" y="6492081"/>
            <a:ext cx="19782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2">
                    <a:lumMod val="75000"/>
                  </a:schemeClr>
                </a:solidFill>
              </a:rPr>
              <a:t>© </a:t>
            </a:r>
            <a:r>
              <a:rPr lang="fr-FR" sz="1400" dirty="0" err="1">
                <a:solidFill>
                  <a:schemeClr val="bg2">
                    <a:lumMod val="75000"/>
                  </a:schemeClr>
                </a:solidFill>
              </a:rPr>
              <a:t>Cnes</a:t>
            </a:r>
            <a:r>
              <a:rPr lang="fr-FR" sz="1400" dirty="0">
                <a:solidFill>
                  <a:schemeClr val="bg2">
                    <a:lumMod val="75000"/>
                  </a:schemeClr>
                </a:solidFill>
              </a:rPr>
              <a:t>/Mira Production</a:t>
            </a:r>
          </a:p>
        </p:txBody>
      </p:sp>
    </p:spTree>
    <p:extLst>
      <p:ext uri="{BB962C8B-B14F-4D97-AF65-F5344CB8AC3E}">
        <p14:creationId xmlns:p14="http://schemas.microsoft.com/office/powerpoint/2010/main" val="5245818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65B1AE03-A1B6-49B8-B5D6-0F0120F3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Données à valeur ajoutée issues de </a:t>
            </a:r>
            <a:r>
              <a:rPr lang="fr-FR" dirty="0" err="1"/>
              <a:t>Swot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C24777B-44C2-4883-8790-AB467706EA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51489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5F7CF7-018F-4A5A-B7CF-C90F61622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Débit : comment Swot fournit cette information ?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08E233-FBA1-4E6A-B8FB-9593D9F7E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Swot mesure la hauteur, la largeur et la pente, mais pas le débit, ni la vitesse du courant des cours d’eau. Le débit est calculé à partir des mesures, cependant, et fourni dans les données « rivières ». </a:t>
            </a:r>
          </a:p>
          <a:p>
            <a:r>
              <a:rPr lang="fr-FR" dirty="0"/>
              <a:t>des modèles utilisant les équations de l’hydrologie (Manning) sont utilisés pour calculer le débit en minimisant l’erreur entre les solutions de ces équations et la référence (des estimations, éventuellement à l’échelle du bassin</a:t>
            </a:r>
            <a:r>
              <a:rPr lang="fr-FR"/>
              <a:t>, sont </a:t>
            </a:r>
            <a:r>
              <a:rPr lang="fr-FR" dirty="0"/>
              <a:t>utilisées comme références)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894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>
            <a:extLst>
              <a:ext uri="{FF2B5EF4-FFF2-40B4-BE49-F238E27FC236}">
                <a16:creationId xmlns:a16="http://schemas.microsoft.com/office/drawing/2014/main" id="{D2DCC6F4-FD39-40B3-8443-C3AD3F602BBD}"/>
              </a:ext>
            </a:extLst>
          </p:cNvPr>
          <p:cNvSpPr txBox="1"/>
          <p:nvPr/>
        </p:nvSpPr>
        <p:spPr>
          <a:xfrm>
            <a:off x="19273" y="833630"/>
            <a:ext cx="4042317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Une des antennes (A2) émet, visant alternativement vers la fauchée gauche et droite, chacune avec une polarisation différente de l’onde radar émise. </a:t>
            </a:r>
          </a:p>
          <a:p>
            <a:r>
              <a:rPr lang="fr-FR" sz="2400" dirty="0"/>
              <a:t>Les deux antennes sont en réception. Utiliser deux polarisations permet de déterminer le côté vers lequel l’antenne a pointé;  aux incidences utilisées, la réflexion sur l’eau n’a pas d’impact sur la polarisation (contrairement aux SAR).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E93150D-8E6C-4B6C-8541-0F7CF1A6F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526" y="0"/>
            <a:ext cx="4211927" cy="833630"/>
          </a:xfrm>
        </p:spPr>
        <p:txBody>
          <a:bodyPr>
            <a:noAutofit/>
          </a:bodyPr>
          <a:lstStyle/>
          <a:p>
            <a:r>
              <a:rPr lang="fr-FR" sz="4000" dirty="0"/>
              <a:t>Schéma d’émission</a:t>
            </a:r>
          </a:p>
        </p:txBody>
      </p:sp>
      <p:grpSp>
        <p:nvGrpSpPr>
          <p:cNvPr id="4" name="Groupe 3">
            <a:extLst>
              <a:ext uri="{FF2B5EF4-FFF2-40B4-BE49-F238E27FC236}">
                <a16:creationId xmlns:a16="http://schemas.microsoft.com/office/drawing/2014/main" id="{16C0D7A9-99EC-4D61-B417-DC89FAFDBF28}"/>
              </a:ext>
            </a:extLst>
          </p:cNvPr>
          <p:cNvGrpSpPr/>
          <p:nvPr/>
        </p:nvGrpSpPr>
        <p:grpSpPr>
          <a:xfrm>
            <a:off x="4061590" y="0"/>
            <a:ext cx="8162935" cy="6858000"/>
            <a:chOff x="4061590" y="0"/>
            <a:chExt cx="8162935" cy="6858000"/>
          </a:xfrm>
        </p:grpSpPr>
        <p:pic>
          <p:nvPicPr>
            <p:cNvPr id="14" name="Image 13" descr="Une image contenant ciel, bateau, eau, extérieur&#10;&#10;Description générée automatiquement">
              <a:extLst>
                <a:ext uri="{FF2B5EF4-FFF2-40B4-BE49-F238E27FC236}">
                  <a16:creationId xmlns:a16="http://schemas.microsoft.com/office/drawing/2014/main" id="{1352C779-61FE-45F1-9825-B560F0DC7A6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074842" y="0"/>
              <a:ext cx="8149683" cy="6858000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86E78ACE-6F46-44AC-871C-87A8E30F5411}"/>
                </a:ext>
              </a:extLst>
            </p:cNvPr>
            <p:cNvSpPr txBox="1"/>
            <p:nvPr/>
          </p:nvSpPr>
          <p:spPr>
            <a:xfrm>
              <a:off x="4061590" y="6550223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5164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oneTexte 15">
            <a:extLst>
              <a:ext uri="{FF2B5EF4-FFF2-40B4-BE49-F238E27FC236}">
                <a16:creationId xmlns:a16="http://schemas.microsoft.com/office/drawing/2014/main" id="{D36551C6-AC39-4A6E-A88A-E7B41333282F}"/>
              </a:ext>
            </a:extLst>
          </p:cNvPr>
          <p:cNvSpPr txBox="1"/>
          <p:nvPr/>
        </p:nvSpPr>
        <p:spPr>
          <a:xfrm>
            <a:off x="6096000" y="2121293"/>
            <a:ext cx="516882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Une des antennes (A2) émet, visant alternativement vers la fauchée gauche et droite, chacune avec une polarisation différente de l’onde radar émise. </a:t>
            </a:r>
          </a:p>
          <a:p>
            <a:r>
              <a:rPr lang="fr-FR" sz="2400" dirty="0"/>
              <a:t>Les deux antennes sont en réception. Utiliser deux polarisations permet de déterminer le côté vers lequel l’antenne a pointé;  aux incidences utilisées, la réflexion sur l’eau n’a pas d’impact sur la polarisation (contrairement aux SAR).</a:t>
            </a:r>
          </a:p>
        </p:txBody>
      </p:sp>
      <p:sp>
        <p:nvSpPr>
          <p:cNvPr id="18" name="Titre 1">
            <a:extLst>
              <a:ext uri="{FF2B5EF4-FFF2-40B4-BE49-F238E27FC236}">
                <a16:creationId xmlns:a16="http://schemas.microsoft.com/office/drawing/2014/main" id="{2FDD9C0F-914A-4B49-BD02-C780EABAD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6240" y="136526"/>
            <a:ext cx="6292884" cy="544512"/>
          </a:xfrm>
        </p:spPr>
        <p:txBody>
          <a:bodyPr>
            <a:normAutofit fontScale="90000"/>
          </a:bodyPr>
          <a:lstStyle/>
          <a:p>
            <a:r>
              <a:rPr lang="fr-FR" dirty="0"/>
              <a:t>Schéma d’émission	</a:t>
            </a:r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04630B08-D5F1-4422-BAED-62546AA0254B}"/>
              </a:ext>
            </a:extLst>
          </p:cNvPr>
          <p:cNvGrpSpPr/>
          <p:nvPr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1A65C006-276A-43BE-9B3E-A5A2270D075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8" name="ZoneTexte 7">
              <a:extLst>
                <a:ext uri="{FF2B5EF4-FFF2-40B4-BE49-F238E27FC236}">
                  <a16:creationId xmlns:a16="http://schemas.microsoft.com/office/drawing/2014/main" id="{AC4A0AB9-591F-4CF5-83B2-1B079EDE3BEF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Cnes</a:t>
              </a:r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/Aviso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DF2D85F0-16C0-4BD0-9EDC-5C5E8A61DA41}"/>
              </a:ext>
            </a:extLst>
          </p:cNvPr>
          <p:cNvGrpSpPr/>
          <p:nvPr/>
        </p:nvGrpSpPr>
        <p:grpSpPr>
          <a:xfrm>
            <a:off x="0" y="0"/>
            <a:ext cx="5823979" cy="6892035"/>
            <a:chOff x="0" y="0"/>
            <a:chExt cx="5823979" cy="6892035"/>
          </a:xfrm>
        </p:grpSpPr>
        <p:pic>
          <p:nvPicPr>
            <p:cNvPr id="14" name="Image 13" descr="Une image contenant ciel, transport, extérieur, assis&#10;&#10;Description générée automatiquement">
              <a:extLst>
                <a:ext uri="{FF2B5EF4-FFF2-40B4-BE49-F238E27FC236}">
                  <a16:creationId xmlns:a16="http://schemas.microsoft.com/office/drawing/2014/main" id="{CAE9CE61-0036-4022-A955-F5F40A8DC98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5756240" cy="6858000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0E81E737-F843-477F-AFCB-2FA1B6AFF1A6}"/>
                </a:ext>
              </a:extLst>
            </p:cNvPr>
            <p:cNvSpPr txBox="1"/>
            <p:nvPr/>
          </p:nvSpPr>
          <p:spPr>
            <a:xfrm>
              <a:off x="4231876" y="6630425"/>
              <a:ext cx="1592103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1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1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1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55270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89" name="Text Box 23">
            <a:extLst>
              <a:ext uri="{FF2B5EF4-FFF2-40B4-BE49-F238E27FC236}">
                <a16:creationId xmlns:a16="http://schemas.microsoft.com/office/drawing/2014/main" id="{5DFCD36B-A4BC-4CD6-96E0-F21C3FD728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6879" y="258680"/>
            <a:ext cx="9901989" cy="50108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937" tIns="45969" rIns="91937" bIns="45969">
            <a:spAutoFit/>
          </a:bodyPr>
          <a:lstStyle>
            <a:lvl1pPr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endParaRPr lang="fr-FR" altLang="fr-FR" sz="2653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46FB4A1-ECEF-4DAD-993E-969D01981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altLang="fr-FR" sz="3200" dirty="0"/>
              <a:t>Angle d’incidence </a:t>
            </a:r>
            <a:r>
              <a:rPr lang="fr-FR" altLang="fr-FR" sz="3200" dirty="0" err="1"/>
              <a:t>Swot</a:t>
            </a:r>
            <a:r>
              <a:rPr lang="fr-FR" altLang="fr-FR" sz="3200" dirty="0"/>
              <a:t> par rapport à d’autres techniques spatiales	</a:t>
            </a:r>
            <a:endParaRPr lang="fr-FR" sz="3200" dirty="0"/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003922EA-B871-4CE6-9579-E69173311BF2}"/>
              </a:ext>
            </a:extLst>
          </p:cNvPr>
          <p:cNvGrpSpPr/>
          <p:nvPr/>
        </p:nvGrpSpPr>
        <p:grpSpPr>
          <a:xfrm>
            <a:off x="1193131" y="631300"/>
            <a:ext cx="10591555" cy="6226700"/>
            <a:chOff x="836608" y="648663"/>
            <a:chExt cx="10591555" cy="6226700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0467F9DA-7D63-4C7B-AD71-B7FD301D516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836608" y="648663"/>
              <a:ext cx="10591555" cy="6226700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78972C11-84DF-433B-8B60-791C21D4CD7D}"/>
                </a:ext>
              </a:extLst>
            </p:cNvPr>
            <p:cNvSpPr txBox="1"/>
            <p:nvPr/>
          </p:nvSpPr>
          <p:spPr>
            <a:xfrm>
              <a:off x="836609" y="6567586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104F93-F848-4C46-9500-948ECD3AD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altLang="fr-FR" dirty="0"/>
              <a:t>Pourquoi un tel angle d’incidence ?	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C3503A-A6F2-4CF2-AEF3-CE5FC6F81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Une incidence  de </a:t>
            </a:r>
            <a:r>
              <a:rPr lang="fr-FR" dirty="0"/>
              <a:t>1 à </a:t>
            </a:r>
            <a:r>
              <a:rPr lang="en-US" dirty="0"/>
              <a:t>4° :</a:t>
            </a:r>
          </a:p>
          <a:p>
            <a:r>
              <a:rPr lang="fr-FR" dirty="0"/>
              <a:t>Ce n’est pas un pointage nadir, ce qui permet une large fauchée</a:t>
            </a:r>
          </a:p>
          <a:p>
            <a:r>
              <a:rPr lang="fr-FR" dirty="0"/>
              <a:t>Sans être pour autant aussi élevée que en SAR (ou diffusiomètre) </a:t>
            </a:r>
          </a:p>
          <a:p>
            <a:pPr lvl="1"/>
            <a:r>
              <a:rPr lang="fr-FR" dirty="0"/>
              <a:t>Meilleure précision de la détermination de hauteur</a:t>
            </a:r>
          </a:p>
          <a:p>
            <a:pPr lvl="1"/>
            <a:r>
              <a:rPr lang="fr-FR" dirty="0"/>
              <a:t>de la rétrodiffusion même si la rugosité est très faible (mais pas s’il n’y en a pas du tout (“</a:t>
            </a:r>
            <a:r>
              <a:rPr lang="fr-FR" dirty="0" err="1"/>
              <a:t>dark</a:t>
            </a:r>
            <a:r>
              <a:rPr lang="fr-FR" dirty="0"/>
              <a:t> waters”) conformément à la loi de Descartes)</a:t>
            </a:r>
          </a:p>
          <a:p>
            <a:pPr lvl="1"/>
            <a:r>
              <a:rPr lang="fr-FR" dirty="0"/>
              <a:t>Conforme à une exigence d’avoir assez de rétrodiffusion sur l’eau pour travailler en bande Ka</a:t>
            </a:r>
          </a:p>
          <a:p>
            <a:pPr lvl="1"/>
            <a:r>
              <a:rPr lang="fr-FR" dirty="0"/>
              <a:t>la rétrodiffusion de l’eau est de toute façon plus élevée à ces incidences que celle des terres (la surface de l’eau est plus proche d’un miroir, celle des terres plus accidentée)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54602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9104F93-F848-4C46-9500-948ECD3AD8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Utilisation de la bande Ka (</a:t>
            </a:r>
            <a:r>
              <a:rPr lang="fr-FR" dirty="0">
                <a:sym typeface="Symbol" panose="05050102010706020507" pitchFamily="18" charset="2"/>
              </a:rPr>
              <a:t> = 8,6 mm)	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C3503A-A6F2-4CF2-AEF3-CE5FC6F81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Moins de réflexion spéculaire</a:t>
            </a:r>
          </a:p>
          <a:p>
            <a:r>
              <a:rPr lang="fr-FR" dirty="0"/>
              <a:t>Une longueur du mat satellite – antenne plus petite</a:t>
            </a:r>
          </a:p>
          <a:p>
            <a:r>
              <a:rPr lang="fr-FR" dirty="0"/>
              <a:t>De plus petites empreintes au sol</a:t>
            </a:r>
          </a:p>
          <a:p>
            <a:r>
              <a:rPr lang="fr-FR" dirty="0"/>
              <a:t>Faible rapport signal sur bruit</a:t>
            </a:r>
          </a:p>
        </p:txBody>
      </p:sp>
    </p:spTree>
    <p:extLst>
      <p:ext uri="{BB962C8B-B14F-4D97-AF65-F5344CB8AC3E}">
        <p14:creationId xmlns:p14="http://schemas.microsoft.com/office/powerpoint/2010/main" val="2530897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>
            <a:extLst>
              <a:ext uri="{FF2B5EF4-FFF2-40B4-BE49-F238E27FC236}">
                <a16:creationId xmlns:a16="http://schemas.microsoft.com/office/drawing/2014/main" id="{B0AD96D3-6E25-4675-B5DD-19D710FEE59E}"/>
              </a:ext>
            </a:extLst>
          </p:cNvPr>
          <p:cNvSpPr txBox="1"/>
          <p:nvPr/>
        </p:nvSpPr>
        <p:spPr>
          <a:xfrm>
            <a:off x="6624632" y="2958305"/>
            <a:ext cx="5424493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r1</a:t>
            </a:r>
            <a:r>
              <a:rPr lang="fr-FR" sz="2000" dirty="0"/>
              <a:t> est mesuré en utilisant le temps aller-retour entre le satellite et la surface </a:t>
            </a:r>
            <a:br>
              <a:rPr lang="en-US" sz="2000" dirty="0"/>
            </a:br>
            <a:r>
              <a:rPr lang="en-US" sz="2000" dirty="0"/>
              <a:t>(</a:t>
            </a:r>
            <a:r>
              <a:rPr lang="fr-FR" sz="2000" b="1" dirty="0">
                <a:solidFill>
                  <a:srgbClr val="FF0000"/>
                </a:solidFill>
              </a:rPr>
              <a:t>r1 </a:t>
            </a:r>
            <a:r>
              <a:rPr lang="fr-FR" sz="2000" b="1" dirty="0"/>
              <a:t>-</a:t>
            </a:r>
            <a:r>
              <a:rPr lang="fr-FR" sz="2000" b="1" dirty="0">
                <a:solidFill>
                  <a:srgbClr val="FF0000"/>
                </a:solidFill>
              </a:rPr>
              <a:t> </a:t>
            </a:r>
            <a:r>
              <a:rPr lang="en-US" sz="2000" b="1" dirty="0">
                <a:solidFill>
                  <a:srgbClr val="0066FF"/>
                </a:solidFill>
              </a:rPr>
              <a:t>r2</a:t>
            </a:r>
            <a:r>
              <a:rPr lang="en-US" sz="2000" dirty="0"/>
              <a:t>)</a:t>
            </a:r>
            <a:r>
              <a:rPr lang="en-US" sz="2000" dirty="0">
                <a:solidFill>
                  <a:srgbClr val="0066FF"/>
                </a:solidFill>
              </a:rPr>
              <a:t> </a:t>
            </a:r>
            <a:r>
              <a:rPr lang="fr-FR" sz="2000" dirty="0"/>
              <a:t>est également estimé</a:t>
            </a:r>
          </a:p>
          <a:p>
            <a:endParaRPr lang="fr-FR" sz="2000" dirty="0"/>
          </a:p>
          <a:p>
            <a:r>
              <a:rPr lang="fr-FR" sz="2000" b="1" dirty="0"/>
              <a:t>θ</a:t>
            </a:r>
            <a:r>
              <a:rPr lang="fr-FR" sz="2000" dirty="0"/>
              <a:t> est déduit de r1-r2 et B (distance entre les deux antennes).</a:t>
            </a:r>
          </a:p>
          <a:p>
            <a:endParaRPr lang="fr-FR" sz="2000" b="1" dirty="0"/>
          </a:p>
          <a:p>
            <a:r>
              <a:rPr lang="fr-FR" sz="2000" b="1" dirty="0"/>
              <a:t>H</a:t>
            </a:r>
            <a:r>
              <a:rPr lang="fr-FR" sz="2000" dirty="0"/>
              <a:t> (altitude du satellite) est mesuré par les systèmes de localisation à bord (Doris, GPS/GNSS)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fr-FR" sz="2000" dirty="0"/>
              <a:t>	La hauteur d’eau est </a:t>
            </a:r>
            <a:r>
              <a:rPr lang="en-US" sz="2000" b="1" dirty="0"/>
              <a:t>h = H – r1 cos (θ)</a:t>
            </a:r>
            <a:endParaRPr lang="fr-FR" sz="2000" dirty="0"/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4E52B63B-960E-43BB-8AB9-5AADCB242C79}"/>
              </a:ext>
            </a:extLst>
          </p:cNvPr>
          <p:cNvSpPr txBox="1"/>
          <p:nvPr/>
        </p:nvSpPr>
        <p:spPr>
          <a:xfrm>
            <a:off x="6624632" y="1520824"/>
            <a:ext cx="556103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/>
              <a:t>Les deux antennes reçoivent le même signal réfléchi sur la surface, mais qui n’a pas parcouru la même distance. Ceci permet de calculer la hauteur de la surface.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FC6B5E5-4158-4DEA-880D-9FA226055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4632" y="308367"/>
            <a:ext cx="5424492" cy="544512"/>
          </a:xfrm>
        </p:spPr>
        <p:txBody>
          <a:bodyPr>
            <a:normAutofit fontScale="90000"/>
          </a:bodyPr>
          <a:lstStyle/>
          <a:p>
            <a:r>
              <a:rPr lang="fr-FR" dirty="0"/>
              <a:t>Géométrie de la mesure </a:t>
            </a:r>
            <a:r>
              <a:rPr lang="fr-FR" dirty="0" err="1"/>
              <a:t>Swot</a:t>
            </a:r>
            <a:endParaRPr lang="fr-FR" dirty="0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EA99F94A-3D9B-472B-BD98-6665026F5D95}"/>
              </a:ext>
            </a:extLst>
          </p:cNvPr>
          <p:cNvGrpSpPr/>
          <p:nvPr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F25517A0-7013-4ED9-A70A-B42558FF4CA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1142A920-3E2E-4F5D-BFC6-F18AEB2DB563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Cnes</a:t>
              </a:r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/Aviso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D38309EF-A8B2-4B00-94A4-0B39237B8A94}"/>
              </a:ext>
            </a:extLst>
          </p:cNvPr>
          <p:cNvGrpSpPr/>
          <p:nvPr/>
        </p:nvGrpSpPr>
        <p:grpSpPr>
          <a:xfrm>
            <a:off x="0" y="0"/>
            <a:ext cx="6690892" cy="6909906"/>
            <a:chOff x="0" y="0"/>
            <a:chExt cx="6690892" cy="6909906"/>
          </a:xfrm>
        </p:grpSpPr>
        <p:pic>
          <p:nvPicPr>
            <p:cNvPr id="14" name="Image 13" descr="Une image contenant ciel&#10;&#10;Description générée automatiquement">
              <a:extLst>
                <a:ext uri="{FF2B5EF4-FFF2-40B4-BE49-F238E27FC236}">
                  <a16:creationId xmlns:a16="http://schemas.microsoft.com/office/drawing/2014/main" id="{13A964FF-0DCA-4B8E-A983-C05C3B9767E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0" y="0"/>
              <a:ext cx="6624632" cy="6858000"/>
            </a:xfrm>
            <a:prstGeom prst="rect">
              <a:avLst/>
            </a:prstGeom>
          </p:spPr>
        </p:pic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4F5E95FE-47E0-45E6-9EB1-104A8AB68CA9}"/>
                </a:ext>
              </a:extLst>
            </p:cNvPr>
            <p:cNvSpPr txBox="1"/>
            <p:nvPr/>
          </p:nvSpPr>
          <p:spPr>
            <a:xfrm>
              <a:off x="4712594" y="6602129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8070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FC6B5E5-4158-4DEA-880D-9FA226055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4630" y="136526"/>
            <a:ext cx="5424494" cy="544512"/>
          </a:xfrm>
        </p:spPr>
        <p:txBody>
          <a:bodyPr>
            <a:normAutofit fontScale="90000"/>
          </a:bodyPr>
          <a:lstStyle/>
          <a:p>
            <a:r>
              <a:rPr lang="fr-FR" dirty="0"/>
              <a:t>Mesure </a:t>
            </a:r>
            <a:r>
              <a:rPr lang="fr-FR" dirty="0" err="1"/>
              <a:t>Swot</a:t>
            </a:r>
            <a:r>
              <a:rPr lang="fr-FR" dirty="0"/>
              <a:t>	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327CBE4-1B41-4D1C-BA23-B98151475C5D}"/>
              </a:ext>
            </a:extLst>
          </p:cNvPr>
          <p:cNvSpPr txBox="1"/>
          <p:nvPr/>
        </p:nvSpPr>
        <p:spPr>
          <a:xfrm flipH="1">
            <a:off x="6624634" y="939104"/>
            <a:ext cx="542449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FF0000"/>
                </a:solidFill>
              </a:rPr>
              <a:t>r1</a:t>
            </a:r>
            <a:r>
              <a:rPr lang="fr-FR" dirty="0"/>
              <a:t> est mesuré en utilisant le temps aller-retour entre le satellite et la surface</a:t>
            </a:r>
          </a:p>
          <a:p>
            <a:r>
              <a:rPr lang="fr-FR" b="1" dirty="0">
                <a:solidFill>
                  <a:srgbClr val="0066FF"/>
                </a:solidFill>
              </a:rPr>
              <a:t>r2</a:t>
            </a:r>
            <a:r>
              <a:rPr lang="fr-FR" dirty="0"/>
              <a:t> (ou </a:t>
            </a:r>
            <a:r>
              <a:rPr lang="en-US" b="1" dirty="0" err="1"/>
              <a:t>Δr</a:t>
            </a:r>
            <a:r>
              <a:rPr lang="en-US" dirty="0"/>
              <a:t>)</a:t>
            </a:r>
            <a:r>
              <a:rPr lang="fr-FR" dirty="0"/>
              <a:t> est déduit des interférences entre les deux signaux réfléchis. Différence de phase interférométrique</a:t>
            </a:r>
            <a:br>
              <a:rPr lang="fr-FR" dirty="0"/>
            </a:br>
            <a:r>
              <a:rPr lang="fr-FR" dirty="0"/>
              <a:t>	 </a:t>
            </a:r>
            <a:r>
              <a:rPr lang="en-US" dirty="0"/>
              <a:t> </a:t>
            </a:r>
            <a:r>
              <a:rPr lang="en-US" b="1" dirty="0" err="1"/>
              <a:t>Δφ</a:t>
            </a:r>
            <a:r>
              <a:rPr lang="en-US" b="1" dirty="0"/>
              <a:t> = -(2π/λ)(r2-r1)</a:t>
            </a:r>
            <a:br>
              <a:rPr lang="en-US" dirty="0"/>
            </a:br>
            <a:r>
              <a:rPr lang="fr-FR" u="sng" dirty="0"/>
              <a:t>Mais</a:t>
            </a:r>
            <a:r>
              <a:rPr lang="fr-FR" dirty="0"/>
              <a:t> </a:t>
            </a:r>
            <a:r>
              <a:rPr lang="fr-FR" b="1" dirty="0" err="1"/>
              <a:t>Δφ</a:t>
            </a:r>
            <a:r>
              <a:rPr lang="fr-FR" b="1" dirty="0"/>
              <a:t> </a:t>
            </a:r>
            <a:r>
              <a:rPr lang="fr-FR" dirty="0"/>
              <a:t>n’est connu que modulo 2π rad. Donc plusieurs valeurs de (r2-r1) peuvent aboutir au même </a:t>
            </a:r>
            <a:r>
              <a:rPr lang="fr-FR" dirty="0" err="1"/>
              <a:t>Δφ</a:t>
            </a:r>
            <a:r>
              <a:rPr lang="fr-FR" dirty="0"/>
              <a:t>. </a:t>
            </a:r>
          </a:p>
          <a:p>
            <a:r>
              <a:rPr lang="fr-FR"/>
              <a:t>L’ambiguïté est </a:t>
            </a:r>
            <a:r>
              <a:rPr lang="fr-FR" dirty="0"/>
              <a:t>levée en utilisant un MNT comme </a:t>
            </a:r>
            <a:r>
              <a:rPr lang="fr-FR" dirty="0" err="1"/>
              <a:t>réference</a:t>
            </a:r>
            <a:r>
              <a:rPr lang="fr-FR" dirty="0"/>
              <a:t>, comprenant la hauteur de la surface sur les eaux. Ceci est possible si la hauteur équivalente à un décalage de 2π complet de la phase est plus haute que le h attendu (+/- 3 m près du nadir, jusqu’à +/-30 m au plus loin dans la fauchée). </a:t>
            </a:r>
          </a:p>
          <a:p>
            <a:endParaRPr lang="en-US" dirty="0"/>
          </a:p>
          <a:p>
            <a:r>
              <a:rPr lang="fr-FR" b="1" dirty="0"/>
              <a:t>θ</a:t>
            </a:r>
            <a:r>
              <a:rPr lang="fr-FR" dirty="0"/>
              <a:t> = </a:t>
            </a:r>
            <a:r>
              <a:rPr lang="fr-FR" dirty="0" err="1"/>
              <a:t>arcsin</a:t>
            </a:r>
            <a:r>
              <a:rPr lang="fr-FR" dirty="0"/>
              <a:t>((r1-r2)/B) (ou </a:t>
            </a:r>
            <a:r>
              <a:rPr lang="fr-FR" dirty="0" err="1"/>
              <a:t>arcsin</a:t>
            </a:r>
            <a:r>
              <a:rPr lang="fr-FR" dirty="0"/>
              <a:t>(</a:t>
            </a:r>
            <a:r>
              <a:rPr lang="fr-FR" dirty="0" err="1"/>
              <a:t>λΔφ</a:t>
            </a:r>
            <a:r>
              <a:rPr lang="fr-FR" dirty="0"/>
              <a:t>/2πB) )</a:t>
            </a:r>
          </a:p>
          <a:p>
            <a:endParaRPr lang="fr-FR" dirty="0"/>
          </a:p>
          <a:p>
            <a:r>
              <a:rPr lang="fr-FR" b="1" dirty="0"/>
              <a:t>H</a:t>
            </a:r>
            <a:r>
              <a:rPr lang="fr-FR" dirty="0"/>
              <a:t> (altitude du satellite) est mesuré par les systèmes de localisation à bord (Doris, GPS/GNSS)</a:t>
            </a:r>
          </a:p>
          <a:p>
            <a:endParaRPr lang="en-US" dirty="0"/>
          </a:p>
          <a:p>
            <a:endParaRPr lang="en-US" dirty="0"/>
          </a:p>
          <a:p>
            <a:r>
              <a:rPr lang="fr-FR" dirty="0"/>
              <a:t>	La hauteur d’eau est </a:t>
            </a:r>
            <a:r>
              <a:rPr lang="en-US" b="1" dirty="0"/>
              <a:t>h = H – r1 cos (θ)</a:t>
            </a:r>
            <a:endParaRPr lang="fr-FR" dirty="0"/>
          </a:p>
        </p:txBody>
      </p:sp>
      <p:grpSp>
        <p:nvGrpSpPr>
          <p:cNvPr id="6" name="Groupe 5">
            <a:extLst>
              <a:ext uri="{FF2B5EF4-FFF2-40B4-BE49-F238E27FC236}">
                <a16:creationId xmlns:a16="http://schemas.microsoft.com/office/drawing/2014/main" id="{F2071D6A-C0CB-4780-9920-F8F197EFD00A}"/>
              </a:ext>
            </a:extLst>
          </p:cNvPr>
          <p:cNvGrpSpPr/>
          <p:nvPr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7" name="Image 6">
              <a:extLst>
                <a:ext uri="{FF2B5EF4-FFF2-40B4-BE49-F238E27FC236}">
                  <a16:creationId xmlns:a16="http://schemas.microsoft.com/office/drawing/2014/main" id="{C160B93C-303C-47AB-868E-AA5890F2A5D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18CDBA58-5B42-419A-B036-34D11E45B93A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 err="1">
                  <a:latin typeface="Arial" panose="020B0604020202020204" pitchFamily="34" charset="0"/>
                  <a:cs typeface="Arial" panose="020B0604020202020204" pitchFamily="34" charset="0"/>
                </a:rPr>
                <a:t>Cnes</a:t>
              </a:r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/Aviso</a:t>
              </a: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5CC6887D-D745-4D09-B77E-B7F1FB571B73}"/>
              </a:ext>
            </a:extLst>
          </p:cNvPr>
          <p:cNvGrpSpPr/>
          <p:nvPr/>
        </p:nvGrpSpPr>
        <p:grpSpPr>
          <a:xfrm>
            <a:off x="-2" y="0"/>
            <a:ext cx="6624633" cy="6878952"/>
            <a:chOff x="-2" y="0"/>
            <a:chExt cx="6624633" cy="6878952"/>
          </a:xfrm>
        </p:grpSpPr>
        <p:pic>
          <p:nvPicPr>
            <p:cNvPr id="5" name="Image 4" descr="Une image contenant ciel&#10;&#10;Description générée automatiquement">
              <a:extLst>
                <a:ext uri="{FF2B5EF4-FFF2-40B4-BE49-F238E27FC236}">
                  <a16:creationId xmlns:a16="http://schemas.microsoft.com/office/drawing/2014/main" id="{6C9372C1-A6E2-4A73-83F1-EFB05F8CD4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" y="0"/>
              <a:ext cx="6624632" cy="6858000"/>
            </a:xfrm>
            <a:prstGeom prst="rect">
              <a:avLst/>
            </a:prstGeom>
          </p:spPr>
        </p:pic>
        <p:sp>
          <p:nvSpPr>
            <p:cNvPr id="10" name="ZoneTexte 9">
              <a:extLst>
                <a:ext uri="{FF2B5EF4-FFF2-40B4-BE49-F238E27FC236}">
                  <a16:creationId xmlns:a16="http://schemas.microsoft.com/office/drawing/2014/main" id="{7ACC50D5-ADF8-437D-B3AD-D283D0A206B9}"/>
                </a:ext>
              </a:extLst>
            </p:cNvPr>
            <p:cNvSpPr txBox="1"/>
            <p:nvPr/>
          </p:nvSpPr>
          <p:spPr>
            <a:xfrm>
              <a:off x="4646333" y="6571175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6847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FAAC5C-B7D2-4DF2-B852-8F9A357F5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Pourquoi utiliser l’interférométrie ?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ED4540B-710B-42E9-9EE5-37BD0F7F1D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Une très grande précision pour de petites variations</a:t>
            </a:r>
            <a:br>
              <a:rPr lang="fr-FR" dirty="0"/>
            </a:br>
            <a:r>
              <a:rPr lang="fr-FR" dirty="0"/>
              <a:t>(en théorie, une fraction de la longueur d’onde, c’est à dire de 8 mm en bande Ka. La réalité est un peu plus complexe, cependant)</a:t>
            </a:r>
          </a:p>
          <a:p>
            <a:r>
              <a:rPr lang="fr-FR" dirty="0"/>
              <a:t>Voir une surface en trois dimensions demande au minimum deux « yeux ». L’interférométrie est la seule façon d’obtenir des images de topographie ; le faire avec 2 antennes sur un même satellite permet d’être quasi insensible aux variations de la surface.</a:t>
            </a:r>
          </a:p>
        </p:txBody>
      </p:sp>
    </p:spTree>
    <p:extLst>
      <p:ext uri="{BB962C8B-B14F-4D97-AF65-F5344CB8AC3E}">
        <p14:creationId xmlns:p14="http://schemas.microsoft.com/office/powerpoint/2010/main" val="1460725928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5620</TotalTime>
  <Words>2621</Words>
  <Application>Microsoft Office PowerPoint</Application>
  <PresentationFormat>Grand écran</PresentationFormat>
  <Paragraphs>161</Paragraphs>
  <Slides>18</Slides>
  <Notes>18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Symbol</vt:lpstr>
      <vt:lpstr>Wingdings</vt:lpstr>
      <vt:lpstr>1_Thème Office</vt:lpstr>
      <vt:lpstr>Comment Swot fonctionne-t-il ?</vt:lpstr>
      <vt:lpstr>Schéma d’émission</vt:lpstr>
      <vt:lpstr>Schéma d’émission </vt:lpstr>
      <vt:lpstr>Angle d’incidence Swot par rapport à d’autres techniques spatiales </vt:lpstr>
      <vt:lpstr>Pourquoi un tel angle d’incidence ? </vt:lpstr>
      <vt:lpstr>Utilisation de la bande Ka ( = 8,6 mm) </vt:lpstr>
      <vt:lpstr>Géométrie de la mesure Swot</vt:lpstr>
      <vt:lpstr>Mesure Swot </vt:lpstr>
      <vt:lpstr>Pourquoi utiliser l’interférométrie ? </vt:lpstr>
      <vt:lpstr>Effets de roulis </vt:lpstr>
      <vt:lpstr>Avantages / inconvénients </vt:lpstr>
      <vt:lpstr>Fauchée et géométrie des pixels</vt:lpstr>
      <vt:lpstr>La fauchée Swot et la géométrie des pixels </vt:lpstr>
      <vt:lpstr>La fauchée Swot et la géométrie des pixels (vue de côté) </vt:lpstr>
      <vt:lpstr>Pixels natifs / pixels des données ? </vt:lpstr>
      <vt:lpstr>« Dark waters » (pas de réflexion vers le satellite) </vt:lpstr>
      <vt:lpstr>Données à valeur ajoutée issues de Swot</vt:lpstr>
      <vt:lpstr>Débit : comment Swot fournit cette information ?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Rosmorduc Vinca</dc:creator>
  <cp:lastModifiedBy>Rosmorduc Vinca</cp:lastModifiedBy>
  <cp:revision>65</cp:revision>
  <dcterms:created xsi:type="dcterms:W3CDTF">2018-03-12T16:05:52Z</dcterms:created>
  <dcterms:modified xsi:type="dcterms:W3CDTF">2024-01-26T15:01:27Z</dcterms:modified>
</cp:coreProperties>
</file>